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96" r:id="rId5"/>
    <p:sldId id="260" r:id="rId6"/>
    <p:sldId id="258" r:id="rId7"/>
    <p:sldId id="303" r:id="rId8"/>
    <p:sldId id="259" r:id="rId9"/>
    <p:sldId id="261" r:id="rId10"/>
    <p:sldId id="281" r:id="rId11"/>
    <p:sldId id="265" r:id="rId12"/>
    <p:sldId id="267" r:id="rId13"/>
    <p:sldId id="268" r:id="rId14"/>
    <p:sldId id="271" r:id="rId15"/>
    <p:sldId id="270" r:id="rId16"/>
    <p:sldId id="269" r:id="rId17"/>
    <p:sldId id="277" r:id="rId18"/>
    <p:sldId id="266" r:id="rId19"/>
    <p:sldId id="278" r:id="rId20"/>
    <p:sldId id="300" r:id="rId21"/>
    <p:sldId id="279" r:id="rId22"/>
    <p:sldId id="340" r:id="rId23"/>
    <p:sldId id="280" r:id="rId24"/>
    <p:sldId id="301" r:id="rId25"/>
    <p:sldId id="338" r:id="rId26"/>
    <p:sldId id="336" r:id="rId27"/>
    <p:sldId id="337" r:id="rId28"/>
    <p:sldId id="302" r:id="rId29"/>
    <p:sldId id="326" r:id="rId30"/>
    <p:sldId id="328" r:id="rId31"/>
    <p:sldId id="263" r:id="rId32"/>
    <p:sldId id="264" r:id="rId33"/>
    <p:sldId id="299" r:id="rId34"/>
    <p:sldId id="297" r:id="rId35"/>
    <p:sldId id="327" r:id="rId36"/>
    <p:sldId id="262" r:id="rId37"/>
    <p:sldId id="298" r:id="rId38"/>
    <p:sldId id="33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9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10DD79-A04A-45F0-9FC2-D005B3BECE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5D6E9E-F5E7-4E08-A663-099A3B7C3BB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B10DD79-A04A-45F0-9FC2-D005B3BECE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5D6E9E-F5E7-4E08-A663-099A3B7C3BB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B10DD79-A04A-45F0-9FC2-D005B3BECE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E5D6E9E-F5E7-4E08-A663-099A3B7C3BB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B10DD79-A04A-45F0-9FC2-D005B3BECE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5D6E9E-F5E7-4E08-A663-099A3B7C3BB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B10DD79-A04A-45F0-9FC2-D005B3BECE7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E5D6E9E-F5E7-4E08-A663-099A3B7C3BB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B10DD79-A04A-45F0-9FC2-D005B3BECE7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E5D6E9E-F5E7-4E08-A663-099A3B7C3BB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B10DD79-A04A-45F0-9FC2-D005B3BECE7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E5D6E9E-F5E7-4E08-A663-099A3B7C3BB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B10DD79-A04A-45F0-9FC2-D005B3BECE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5D6E9E-F5E7-4E08-A663-099A3B7C3BB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B10DD79-A04A-45F0-9FC2-D005B3BECE7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E5D6E9E-F5E7-4E08-A663-099A3B7C3BB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10DD79-A04A-45F0-9FC2-D005B3BECE7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5D6E9E-F5E7-4E08-A663-099A3B7C3BB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GI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GI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GIF"/></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6.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GIF"/></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GIF"/></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GIF"/></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GIF"/></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GI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image" Target="../media/image6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GIF"/></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image" Target="../media/image7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567420" y="713740"/>
            <a:ext cx="2825115" cy="706755"/>
          </a:xfrm>
          <a:prstGeom prst="rect">
            <a:avLst/>
          </a:prstGeom>
          <a:noFill/>
        </p:spPr>
        <p:txBody>
          <a:bodyPr wrap="square" rtlCol="0">
            <a:spAutoFit/>
          </a:bodyPr>
          <a:p>
            <a:r>
              <a:rPr lang="zh-CN" altLang="en-US" sz="4000">
                <a:solidFill>
                  <a:schemeClr val="accent4">
                    <a:lumMod val="40000"/>
                    <a:lumOff val="60000"/>
                  </a:schemeClr>
                </a:solidFill>
              </a:rPr>
              <a:t>检索工具</a:t>
            </a:r>
            <a:endParaRPr lang="zh-CN" altLang="en-US" sz="4000">
              <a:solidFill>
                <a:schemeClr val="accent4">
                  <a:lumMod val="40000"/>
                  <a:lumOff val="60000"/>
                </a:schemeClr>
              </a:solidFill>
            </a:endParaRPr>
          </a:p>
        </p:txBody>
      </p:sp>
      <p:pic>
        <p:nvPicPr>
          <p:cNvPr id="2" name="图片 1"/>
          <p:cNvPicPr>
            <a:picLocks noChangeAspect="1"/>
          </p:cNvPicPr>
          <p:nvPr/>
        </p:nvPicPr>
        <p:blipFill>
          <a:blip r:embed="rId1"/>
          <a:stretch>
            <a:fillRect/>
          </a:stretch>
        </p:blipFill>
        <p:spPr>
          <a:xfrm>
            <a:off x="1257935" y="1751330"/>
            <a:ext cx="2473960" cy="3602990"/>
          </a:xfrm>
          <a:prstGeom prst="rect">
            <a:avLst/>
          </a:prstGeom>
        </p:spPr>
      </p:pic>
      <p:pic>
        <p:nvPicPr>
          <p:cNvPr id="3" name="图片 2"/>
          <p:cNvPicPr>
            <a:picLocks noChangeAspect="1"/>
          </p:cNvPicPr>
          <p:nvPr/>
        </p:nvPicPr>
        <p:blipFill>
          <a:blip r:embed="rId2"/>
          <a:stretch>
            <a:fillRect/>
          </a:stretch>
        </p:blipFill>
        <p:spPr>
          <a:xfrm>
            <a:off x="4544695" y="1751330"/>
            <a:ext cx="2717800" cy="3602990"/>
          </a:xfrm>
          <a:prstGeom prst="rect">
            <a:avLst/>
          </a:prstGeom>
        </p:spPr>
      </p:pic>
      <p:pic>
        <p:nvPicPr>
          <p:cNvPr id="5" name="图片 4"/>
          <p:cNvPicPr>
            <a:picLocks noChangeAspect="1"/>
          </p:cNvPicPr>
          <p:nvPr/>
        </p:nvPicPr>
        <p:blipFill>
          <a:blip r:embed="rId3"/>
          <a:stretch>
            <a:fillRect/>
          </a:stretch>
        </p:blipFill>
        <p:spPr>
          <a:xfrm>
            <a:off x="7962900" y="1760220"/>
            <a:ext cx="2764155" cy="3594100"/>
          </a:xfrm>
          <a:prstGeom prst="rect">
            <a:avLst/>
          </a:prstGeom>
        </p:spPr>
      </p:pic>
      <p:sp>
        <p:nvSpPr>
          <p:cNvPr id="6" name="文本框 5"/>
          <p:cNvSpPr txBox="1"/>
          <p:nvPr/>
        </p:nvSpPr>
        <p:spPr>
          <a:xfrm>
            <a:off x="3032125" y="5596890"/>
            <a:ext cx="6338570" cy="368300"/>
          </a:xfrm>
          <a:prstGeom prst="rect">
            <a:avLst/>
          </a:prstGeom>
          <a:noFill/>
        </p:spPr>
        <p:txBody>
          <a:bodyPr wrap="square" rtlCol="0">
            <a:spAutoFit/>
          </a:bodyPr>
          <a:p>
            <a:pPr algn="l"/>
            <a:r>
              <a:rPr lang="zh-CN" altLang="en-US">
                <a:solidFill>
                  <a:srgbClr val="FFFF00"/>
                </a:solidFill>
              </a:rPr>
              <a:t>系统具有丰富的检索工具，帮不同角色的用户快速定位目标</a:t>
            </a:r>
            <a:endParaRPr lang="zh-CN" altLang="en-US">
              <a:solidFill>
                <a:srgbClr val="FFFF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071610" y="704215"/>
            <a:ext cx="2367915" cy="706755"/>
          </a:xfrm>
          <a:prstGeom prst="rect">
            <a:avLst/>
          </a:prstGeom>
          <a:noFill/>
        </p:spPr>
        <p:txBody>
          <a:bodyPr wrap="square" rtlCol="0">
            <a:spAutoFit/>
          </a:bodyPr>
          <a:p>
            <a:r>
              <a:rPr lang="zh-CN" altLang="en-US" sz="4000">
                <a:solidFill>
                  <a:schemeClr val="accent4">
                    <a:lumMod val="40000"/>
                    <a:lumOff val="60000"/>
                  </a:schemeClr>
                </a:solidFill>
              </a:rPr>
              <a:t>导出工具</a:t>
            </a:r>
            <a:endParaRPr lang="zh-CN" altLang="en-US" sz="4000">
              <a:solidFill>
                <a:schemeClr val="accent4">
                  <a:lumMod val="40000"/>
                  <a:lumOff val="60000"/>
                </a:schemeClr>
              </a:solidFill>
            </a:endParaRPr>
          </a:p>
        </p:txBody>
      </p:sp>
      <p:pic>
        <p:nvPicPr>
          <p:cNvPr id="3" name="图片 2"/>
          <p:cNvPicPr>
            <a:picLocks noChangeAspect="1"/>
          </p:cNvPicPr>
          <p:nvPr/>
        </p:nvPicPr>
        <p:blipFill>
          <a:blip r:embed="rId1"/>
          <a:stretch>
            <a:fillRect/>
          </a:stretch>
        </p:blipFill>
        <p:spPr>
          <a:xfrm>
            <a:off x="850265" y="1497965"/>
            <a:ext cx="5029835" cy="1753870"/>
          </a:xfrm>
          <a:prstGeom prst="rect">
            <a:avLst/>
          </a:prstGeom>
        </p:spPr>
      </p:pic>
      <p:pic>
        <p:nvPicPr>
          <p:cNvPr id="5" name="图片 4"/>
          <p:cNvPicPr>
            <a:picLocks noChangeAspect="1"/>
          </p:cNvPicPr>
          <p:nvPr/>
        </p:nvPicPr>
        <p:blipFill>
          <a:blip r:embed="rId2"/>
          <a:stretch>
            <a:fillRect/>
          </a:stretch>
        </p:blipFill>
        <p:spPr>
          <a:xfrm>
            <a:off x="850900" y="3367405"/>
            <a:ext cx="5029200" cy="1765300"/>
          </a:xfrm>
          <a:prstGeom prst="rect">
            <a:avLst/>
          </a:prstGeom>
        </p:spPr>
      </p:pic>
      <p:sp>
        <p:nvSpPr>
          <p:cNvPr id="6" name="文本框 5"/>
          <p:cNvSpPr txBox="1"/>
          <p:nvPr/>
        </p:nvSpPr>
        <p:spPr>
          <a:xfrm>
            <a:off x="1238885" y="5248910"/>
            <a:ext cx="9714865" cy="922020"/>
          </a:xfrm>
          <a:prstGeom prst="rect">
            <a:avLst/>
          </a:prstGeom>
          <a:noFill/>
        </p:spPr>
        <p:txBody>
          <a:bodyPr wrap="square" rtlCol="0">
            <a:spAutoFit/>
          </a:bodyPr>
          <a:p>
            <a:pPr algn="l"/>
            <a:r>
              <a:rPr lang="zh-CN" altLang="en-US">
                <a:solidFill>
                  <a:srgbClr val="FFFF00"/>
                </a:solidFill>
              </a:rPr>
              <a:t>所有表格都支持导出为</a:t>
            </a:r>
            <a:r>
              <a:rPr lang="en-US" altLang="zh-CN">
                <a:solidFill>
                  <a:srgbClr val="FFFF00"/>
                </a:solidFill>
              </a:rPr>
              <a:t>CSV</a:t>
            </a:r>
            <a:r>
              <a:rPr lang="zh-CN" altLang="en-US">
                <a:solidFill>
                  <a:srgbClr val="FFFF00"/>
                </a:solidFill>
              </a:rPr>
              <a:t>功能，图表可以导出为</a:t>
            </a:r>
            <a:r>
              <a:rPr lang="en-US" altLang="zh-CN">
                <a:solidFill>
                  <a:srgbClr val="FFFF00"/>
                </a:solidFill>
              </a:rPr>
              <a:t>PNG</a:t>
            </a:r>
            <a:r>
              <a:rPr lang="zh-CN" altLang="en-US">
                <a:solidFill>
                  <a:srgbClr val="FFFF00"/>
                </a:solidFill>
              </a:rPr>
              <a:t>文件，</a:t>
            </a:r>
            <a:endParaRPr lang="zh-CN" altLang="en-US">
              <a:solidFill>
                <a:srgbClr val="FFFF00"/>
              </a:solidFill>
            </a:endParaRPr>
          </a:p>
          <a:p>
            <a:pPr algn="l"/>
            <a:r>
              <a:rPr lang="zh-CN" altLang="en-US">
                <a:solidFill>
                  <a:srgbClr val="FFFF00"/>
                </a:solidFill>
              </a:rPr>
              <a:t>前端操作速度快，文件名也调整为最合适的名称</a:t>
            </a:r>
            <a:endParaRPr lang="zh-CN" altLang="en-US">
              <a:solidFill>
                <a:srgbClr val="FFFF00"/>
              </a:solidFill>
            </a:endParaRPr>
          </a:p>
          <a:p>
            <a:pPr algn="l"/>
            <a:r>
              <a:rPr lang="en-US" altLang="zh-CN">
                <a:solidFill>
                  <a:srgbClr val="FFFF00"/>
                </a:solidFill>
              </a:rPr>
              <a:t>CSV</a:t>
            </a:r>
            <a:r>
              <a:rPr lang="zh-CN" altLang="en-US">
                <a:solidFill>
                  <a:srgbClr val="FFFF00"/>
                </a:solidFill>
              </a:rPr>
              <a:t>文件可以作为数据源供其他信息化系统使用，</a:t>
            </a:r>
            <a:r>
              <a:rPr lang="zh-CN" altLang="en-US">
                <a:solidFill>
                  <a:srgbClr val="FFC000"/>
                </a:solidFill>
              </a:rPr>
              <a:t>可视化从数据消费者变为数据生产者</a:t>
            </a:r>
            <a:endParaRPr lang="zh-CN" altLang="en-US">
              <a:solidFill>
                <a:srgbClr val="FFC000"/>
              </a:solidFill>
            </a:endParaRPr>
          </a:p>
        </p:txBody>
      </p:sp>
      <p:pic>
        <p:nvPicPr>
          <p:cNvPr id="7" name="图片 6"/>
          <p:cNvPicPr>
            <a:picLocks noChangeAspect="1"/>
          </p:cNvPicPr>
          <p:nvPr/>
        </p:nvPicPr>
        <p:blipFill>
          <a:blip r:embed="rId3"/>
          <a:stretch>
            <a:fillRect/>
          </a:stretch>
        </p:blipFill>
        <p:spPr>
          <a:xfrm>
            <a:off x="6270625" y="3894455"/>
            <a:ext cx="1072515" cy="1318895"/>
          </a:xfrm>
          <a:prstGeom prst="rect">
            <a:avLst/>
          </a:prstGeom>
        </p:spPr>
      </p:pic>
      <p:pic>
        <p:nvPicPr>
          <p:cNvPr id="2" name="图片 1"/>
          <p:cNvPicPr>
            <a:picLocks noChangeAspect="1"/>
          </p:cNvPicPr>
          <p:nvPr/>
        </p:nvPicPr>
        <p:blipFill>
          <a:blip r:embed="rId4"/>
          <a:stretch>
            <a:fillRect/>
          </a:stretch>
        </p:blipFill>
        <p:spPr>
          <a:xfrm>
            <a:off x="6270625" y="1410970"/>
            <a:ext cx="3651250" cy="2360295"/>
          </a:xfrm>
          <a:prstGeom prst="rect">
            <a:avLst/>
          </a:prstGeom>
        </p:spPr>
      </p:pic>
      <p:pic>
        <p:nvPicPr>
          <p:cNvPr id="8" name="图片 7"/>
          <p:cNvPicPr>
            <a:picLocks noChangeAspect="1"/>
          </p:cNvPicPr>
          <p:nvPr/>
        </p:nvPicPr>
        <p:blipFill>
          <a:blip r:embed="rId5"/>
          <a:stretch>
            <a:fillRect/>
          </a:stretch>
        </p:blipFill>
        <p:spPr>
          <a:xfrm>
            <a:off x="7520305" y="3858260"/>
            <a:ext cx="1122680" cy="13550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144000" y="704215"/>
            <a:ext cx="2247900" cy="706755"/>
          </a:xfrm>
          <a:prstGeom prst="rect">
            <a:avLst/>
          </a:prstGeom>
          <a:noFill/>
        </p:spPr>
        <p:txBody>
          <a:bodyPr wrap="square" rtlCol="0">
            <a:spAutoFit/>
          </a:bodyPr>
          <a:p>
            <a:r>
              <a:rPr lang="zh-CN" altLang="en-US" sz="4000">
                <a:solidFill>
                  <a:schemeClr val="accent4">
                    <a:lumMod val="40000"/>
                    <a:lumOff val="60000"/>
                  </a:schemeClr>
                </a:solidFill>
              </a:rPr>
              <a:t>图表工具</a:t>
            </a:r>
            <a:endParaRPr lang="zh-CN" altLang="en-US" sz="4000">
              <a:solidFill>
                <a:schemeClr val="accent4">
                  <a:lumMod val="40000"/>
                  <a:lumOff val="60000"/>
                </a:schemeClr>
              </a:solidFill>
            </a:endParaRPr>
          </a:p>
        </p:txBody>
      </p:sp>
      <p:sp>
        <p:nvSpPr>
          <p:cNvPr id="6" name="文本框 5"/>
          <p:cNvSpPr txBox="1"/>
          <p:nvPr/>
        </p:nvSpPr>
        <p:spPr>
          <a:xfrm>
            <a:off x="3340735" y="5816600"/>
            <a:ext cx="5510530" cy="368300"/>
          </a:xfrm>
          <a:prstGeom prst="rect">
            <a:avLst/>
          </a:prstGeom>
          <a:noFill/>
        </p:spPr>
        <p:txBody>
          <a:bodyPr wrap="square" rtlCol="0">
            <a:spAutoFit/>
          </a:bodyPr>
          <a:p>
            <a:pPr algn="ctr"/>
            <a:r>
              <a:rPr lang="zh-CN" altLang="en-US">
                <a:solidFill>
                  <a:srgbClr val="FFFF00"/>
                </a:solidFill>
              </a:rPr>
              <a:t>尽可能使用ECharts提供的工具，增强图表可操作性</a:t>
            </a:r>
            <a:endParaRPr lang="zh-CN" altLang="en-US">
              <a:solidFill>
                <a:schemeClr val="accent4">
                  <a:lumMod val="40000"/>
                  <a:lumOff val="60000"/>
                </a:schemeClr>
              </a:solidFill>
            </a:endParaRPr>
          </a:p>
        </p:txBody>
      </p:sp>
      <p:pic>
        <p:nvPicPr>
          <p:cNvPr id="8" name="图片 7" descr="考勤图表"/>
          <p:cNvPicPr>
            <a:picLocks noChangeAspect="1"/>
          </p:cNvPicPr>
          <p:nvPr/>
        </p:nvPicPr>
        <p:blipFill>
          <a:blip r:embed="rId1"/>
          <a:stretch>
            <a:fillRect/>
          </a:stretch>
        </p:blipFill>
        <p:spPr>
          <a:xfrm>
            <a:off x="3543300" y="1126490"/>
            <a:ext cx="5600700" cy="4605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491730" y="694690"/>
            <a:ext cx="3862070" cy="706755"/>
          </a:xfrm>
          <a:prstGeom prst="rect">
            <a:avLst/>
          </a:prstGeom>
          <a:noFill/>
        </p:spPr>
        <p:txBody>
          <a:bodyPr wrap="square" rtlCol="0">
            <a:spAutoFit/>
          </a:bodyPr>
          <a:p>
            <a:r>
              <a:rPr lang="zh-CN" altLang="en-US" sz="4000">
                <a:solidFill>
                  <a:schemeClr val="accent4">
                    <a:lumMod val="40000"/>
                    <a:lumOff val="60000"/>
                  </a:schemeClr>
                </a:solidFill>
              </a:rPr>
              <a:t>导航栏和标签页</a:t>
            </a:r>
            <a:endParaRPr lang="zh-CN" altLang="en-US" sz="4000">
              <a:solidFill>
                <a:schemeClr val="accent4">
                  <a:lumMod val="40000"/>
                  <a:lumOff val="60000"/>
                </a:schemeClr>
              </a:solidFill>
            </a:endParaRPr>
          </a:p>
        </p:txBody>
      </p:sp>
      <p:sp>
        <p:nvSpPr>
          <p:cNvPr id="6" name="文本框 5"/>
          <p:cNvSpPr txBox="1"/>
          <p:nvPr/>
        </p:nvSpPr>
        <p:spPr>
          <a:xfrm>
            <a:off x="6943725" y="1401445"/>
            <a:ext cx="4410075" cy="1198880"/>
          </a:xfrm>
          <a:prstGeom prst="rect">
            <a:avLst/>
          </a:prstGeom>
          <a:noFill/>
        </p:spPr>
        <p:txBody>
          <a:bodyPr wrap="square" rtlCol="0">
            <a:spAutoFit/>
          </a:bodyPr>
          <a:p>
            <a:r>
              <a:rPr lang="zh-CN" altLang="en-US">
                <a:solidFill>
                  <a:srgbClr val="FFFF00"/>
                </a:solidFill>
              </a:rPr>
              <a:t>通过导航栏可以快速跳转到你希望的领域，</a:t>
            </a:r>
            <a:endParaRPr lang="zh-CN" altLang="en-US">
              <a:solidFill>
                <a:srgbClr val="FFFF00"/>
              </a:solidFill>
            </a:endParaRPr>
          </a:p>
          <a:p>
            <a:r>
              <a:rPr lang="zh-CN" altLang="en-US">
                <a:solidFill>
                  <a:srgbClr val="FFFF00"/>
                </a:solidFill>
              </a:rPr>
              <a:t>通过标签页可以将内容按照主题分门别类放置在不同的子页面中</a:t>
            </a:r>
            <a:endParaRPr lang="zh-CN" altLang="en-US">
              <a:solidFill>
                <a:srgbClr val="FFFF00"/>
              </a:solidFill>
            </a:endParaRPr>
          </a:p>
          <a:p>
            <a:endParaRPr lang="zh-CN" altLang="en-US">
              <a:solidFill>
                <a:srgbClr val="FFFF00"/>
              </a:solidFill>
            </a:endParaRPr>
          </a:p>
        </p:txBody>
      </p:sp>
      <p:pic>
        <p:nvPicPr>
          <p:cNvPr id="10" name="图片 9" descr="导航栏"/>
          <p:cNvPicPr>
            <a:picLocks noChangeAspect="1"/>
          </p:cNvPicPr>
          <p:nvPr/>
        </p:nvPicPr>
        <p:blipFill>
          <a:blip r:embed="rId1"/>
          <a:stretch>
            <a:fillRect/>
          </a:stretch>
        </p:blipFill>
        <p:spPr>
          <a:xfrm>
            <a:off x="838200" y="1401445"/>
            <a:ext cx="5761355" cy="4739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141460" y="647700"/>
            <a:ext cx="2295525" cy="706755"/>
          </a:xfrm>
          <a:prstGeom prst="rect">
            <a:avLst/>
          </a:prstGeom>
          <a:noFill/>
        </p:spPr>
        <p:txBody>
          <a:bodyPr wrap="square" rtlCol="0">
            <a:spAutoFit/>
          </a:bodyPr>
          <a:p>
            <a:r>
              <a:rPr lang="zh-CN" altLang="en-US" sz="4000">
                <a:solidFill>
                  <a:schemeClr val="accent4">
                    <a:lumMod val="40000"/>
                    <a:lumOff val="60000"/>
                  </a:schemeClr>
                </a:solidFill>
              </a:rPr>
              <a:t>页面跳转</a:t>
            </a:r>
            <a:endParaRPr lang="zh-CN" altLang="en-US" sz="4000">
              <a:solidFill>
                <a:schemeClr val="accent4">
                  <a:lumMod val="40000"/>
                  <a:lumOff val="60000"/>
                </a:schemeClr>
              </a:solidFill>
            </a:endParaRPr>
          </a:p>
        </p:txBody>
      </p:sp>
      <p:sp>
        <p:nvSpPr>
          <p:cNvPr id="6" name="文本框 5"/>
          <p:cNvSpPr txBox="1"/>
          <p:nvPr/>
        </p:nvSpPr>
        <p:spPr>
          <a:xfrm>
            <a:off x="7345045" y="1467485"/>
            <a:ext cx="3420745" cy="1753235"/>
          </a:xfrm>
          <a:prstGeom prst="rect">
            <a:avLst/>
          </a:prstGeom>
          <a:noFill/>
        </p:spPr>
        <p:txBody>
          <a:bodyPr wrap="square" rtlCol="0">
            <a:spAutoFit/>
          </a:bodyPr>
          <a:p>
            <a:r>
              <a:rPr lang="zh-CN" altLang="en-US">
                <a:solidFill>
                  <a:schemeClr val="accent4">
                    <a:lumMod val="40000"/>
                    <a:lumOff val="60000"/>
                  </a:schemeClr>
                </a:solidFill>
              </a:rPr>
              <a:t>整个系统支持多种跳转和页面迁移，可以方便查看任何你关心的内容，同时可以通过返回按钮，返回之前的页面。并非单纯的可视化作品，而是一个学校数据门户门（portal）网站</a:t>
            </a:r>
            <a:endParaRPr lang="zh-CN" altLang="en-US">
              <a:solidFill>
                <a:schemeClr val="accent4">
                  <a:lumMod val="40000"/>
                  <a:lumOff val="60000"/>
                </a:schemeClr>
              </a:solidFill>
            </a:endParaRPr>
          </a:p>
        </p:txBody>
      </p:sp>
      <p:pic>
        <p:nvPicPr>
          <p:cNvPr id="7" name="图片 6" descr="页面跳转"/>
          <p:cNvPicPr>
            <a:picLocks noChangeAspect="1"/>
          </p:cNvPicPr>
          <p:nvPr/>
        </p:nvPicPr>
        <p:blipFill>
          <a:blip r:embed="rId1"/>
          <a:stretch>
            <a:fillRect/>
          </a:stretch>
        </p:blipFill>
        <p:spPr>
          <a:xfrm>
            <a:off x="859155" y="1467485"/>
            <a:ext cx="6042025" cy="47752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文本框 3"/>
          <p:cNvSpPr txBox="1"/>
          <p:nvPr/>
        </p:nvSpPr>
        <p:spPr>
          <a:xfrm>
            <a:off x="3615690" y="713740"/>
            <a:ext cx="6793865" cy="706755"/>
          </a:xfrm>
          <a:prstGeom prst="rect">
            <a:avLst/>
          </a:prstGeom>
          <a:noFill/>
        </p:spPr>
        <p:txBody>
          <a:bodyPr wrap="square" rtlCol="0">
            <a:spAutoFit/>
          </a:bodyPr>
          <a:p>
            <a:r>
              <a:rPr lang="zh-CN" altLang="en-US" sz="4000">
                <a:solidFill>
                  <a:schemeClr val="accent4">
                    <a:lumMod val="40000"/>
                    <a:lumOff val="60000"/>
                  </a:schemeClr>
                </a:solidFill>
              </a:rPr>
              <a:t>丰富的表现形式（</a:t>
            </a:r>
            <a:r>
              <a:rPr lang="en-US" altLang="zh-CN" sz="4000">
                <a:solidFill>
                  <a:schemeClr val="accent4">
                    <a:lumMod val="40000"/>
                    <a:lumOff val="60000"/>
                  </a:schemeClr>
                </a:solidFill>
              </a:rPr>
              <a:t>17</a:t>
            </a:r>
            <a:r>
              <a:rPr lang="zh-CN" altLang="en-US" sz="4000">
                <a:solidFill>
                  <a:schemeClr val="accent4">
                    <a:lumMod val="40000"/>
                    <a:lumOff val="60000"/>
                  </a:schemeClr>
                </a:solidFill>
              </a:rPr>
              <a:t>种类型）</a:t>
            </a:r>
            <a:endParaRPr lang="zh-CN" altLang="en-US" sz="4000">
              <a:solidFill>
                <a:schemeClr val="accent4">
                  <a:lumMod val="40000"/>
                  <a:lumOff val="60000"/>
                </a:schemeClr>
              </a:solidFill>
            </a:endParaRPr>
          </a:p>
        </p:txBody>
      </p:sp>
      <p:pic>
        <p:nvPicPr>
          <p:cNvPr id="2" name="图片 1"/>
          <p:cNvPicPr>
            <a:picLocks noChangeAspect="1"/>
          </p:cNvPicPr>
          <p:nvPr/>
        </p:nvPicPr>
        <p:blipFill>
          <a:blip r:embed="rId2"/>
          <a:stretch>
            <a:fillRect/>
          </a:stretch>
        </p:blipFill>
        <p:spPr>
          <a:xfrm>
            <a:off x="1682750" y="1420495"/>
            <a:ext cx="2889885" cy="2212340"/>
          </a:xfrm>
          <a:prstGeom prst="rect">
            <a:avLst/>
          </a:prstGeom>
        </p:spPr>
      </p:pic>
      <p:pic>
        <p:nvPicPr>
          <p:cNvPr id="3" name="图片 2"/>
          <p:cNvPicPr>
            <a:picLocks noChangeAspect="1"/>
          </p:cNvPicPr>
          <p:nvPr/>
        </p:nvPicPr>
        <p:blipFill>
          <a:blip r:embed="rId3"/>
          <a:stretch>
            <a:fillRect/>
          </a:stretch>
        </p:blipFill>
        <p:spPr>
          <a:xfrm>
            <a:off x="4699000" y="1420495"/>
            <a:ext cx="3245485" cy="2212340"/>
          </a:xfrm>
          <a:prstGeom prst="rect">
            <a:avLst/>
          </a:prstGeom>
        </p:spPr>
      </p:pic>
      <p:pic>
        <p:nvPicPr>
          <p:cNvPr id="5" name="图片 4"/>
          <p:cNvPicPr>
            <a:picLocks noChangeAspect="1"/>
          </p:cNvPicPr>
          <p:nvPr/>
        </p:nvPicPr>
        <p:blipFill>
          <a:blip r:embed="rId1"/>
          <a:stretch>
            <a:fillRect/>
          </a:stretch>
        </p:blipFill>
        <p:spPr>
          <a:xfrm>
            <a:off x="8051800" y="1420495"/>
            <a:ext cx="2334260" cy="2240280"/>
          </a:xfrm>
          <a:prstGeom prst="rect">
            <a:avLst/>
          </a:prstGeom>
        </p:spPr>
      </p:pic>
      <p:pic>
        <p:nvPicPr>
          <p:cNvPr id="6" name="图片 5"/>
          <p:cNvPicPr>
            <a:picLocks noChangeAspect="1"/>
          </p:cNvPicPr>
          <p:nvPr/>
        </p:nvPicPr>
        <p:blipFill>
          <a:blip r:embed="rId4"/>
          <a:stretch>
            <a:fillRect/>
          </a:stretch>
        </p:blipFill>
        <p:spPr>
          <a:xfrm>
            <a:off x="1682750" y="3822700"/>
            <a:ext cx="2912110" cy="1588770"/>
          </a:xfrm>
          <a:prstGeom prst="rect">
            <a:avLst/>
          </a:prstGeom>
        </p:spPr>
      </p:pic>
      <p:pic>
        <p:nvPicPr>
          <p:cNvPr id="7" name="图片 6"/>
          <p:cNvPicPr>
            <a:picLocks noChangeAspect="1"/>
          </p:cNvPicPr>
          <p:nvPr/>
        </p:nvPicPr>
        <p:blipFill>
          <a:blip r:embed="rId5"/>
          <a:stretch>
            <a:fillRect/>
          </a:stretch>
        </p:blipFill>
        <p:spPr>
          <a:xfrm>
            <a:off x="4699000" y="3822700"/>
            <a:ext cx="1715135" cy="1588135"/>
          </a:xfrm>
          <a:prstGeom prst="rect">
            <a:avLst/>
          </a:prstGeom>
        </p:spPr>
      </p:pic>
      <p:pic>
        <p:nvPicPr>
          <p:cNvPr id="8" name="图片 7"/>
          <p:cNvPicPr>
            <a:picLocks noChangeAspect="1"/>
          </p:cNvPicPr>
          <p:nvPr/>
        </p:nvPicPr>
        <p:blipFill>
          <a:blip r:embed="rId6"/>
          <a:stretch>
            <a:fillRect/>
          </a:stretch>
        </p:blipFill>
        <p:spPr>
          <a:xfrm>
            <a:off x="6538595" y="3822700"/>
            <a:ext cx="1405890" cy="1588770"/>
          </a:xfrm>
          <a:prstGeom prst="rect">
            <a:avLst/>
          </a:prstGeom>
        </p:spPr>
      </p:pic>
      <p:sp>
        <p:nvSpPr>
          <p:cNvPr id="11" name="文本框 10"/>
          <p:cNvSpPr txBox="1"/>
          <p:nvPr/>
        </p:nvSpPr>
        <p:spPr>
          <a:xfrm>
            <a:off x="916940" y="5521960"/>
            <a:ext cx="10527030" cy="645160"/>
          </a:xfrm>
          <a:prstGeom prst="rect">
            <a:avLst/>
          </a:prstGeom>
          <a:noFill/>
        </p:spPr>
        <p:txBody>
          <a:bodyPr wrap="square" rtlCol="0">
            <a:spAutoFit/>
          </a:bodyPr>
          <a:p>
            <a:pPr algn="l"/>
            <a:r>
              <a:rPr lang="zh-CN" altLang="en-US">
                <a:solidFill>
                  <a:srgbClr val="FFFF00"/>
                </a:solidFill>
              </a:rPr>
              <a:t>综合使用了雷达图，旭日图，柱状图，极坐标轴图,散点图，饼图，树形图，热力图，桑基图，折线图，地图，日历图，自定义性别比例图，3维柱状图，3维散点图，动态时间效果，涟漪效果。</a:t>
            </a:r>
            <a:endParaRPr lang="zh-CN" altLang="en-US">
              <a:solidFill>
                <a:srgbClr val="FFFF00"/>
              </a:solidFill>
            </a:endParaRPr>
          </a:p>
        </p:txBody>
      </p:sp>
      <p:pic>
        <p:nvPicPr>
          <p:cNvPr id="9" name="图片 8"/>
          <p:cNvPicPr>
            <a:picLocks noChangeAspect="1"/>
          </p:cNvPicPr>
          <p:nvPr/>
        </p:nvPicPr>
        <p:blipFill>
          <a:blip r:embed="rId7"/>
          <a:stretch>
            <a:fillRect/>
          </a:stretch>
        </p:blipFill>
        <p:spPr>
          <a:xfrm>
            <a:off x="8051800" y="3822700"/>
            <a:ext cx="2334260" cy="15995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550910" y="676275"/>
            <a:ext cx="2843530" cy="706755"/>
          </a:xfrm>
          <a:prstGeom prst="rect">
            <a:avLst/>
          </a:prstGeom>
          <a:noFill/>
        </p:spPr>
        <p:txBody>
          <a:bodyPr wrap="square" rtlCol="0">
            <a:spAutoFit/>
          </a:bodyPr>
          <a:p>
            <a:r>
              <a:rPr lang="zh-CN" altLang="en-US" sz="4000">
                <a:solidFill>
                  <a:schemeClr val="accent4">
                    <a:lumMod val="40000"/>
                    <a:lumOff val="60000"/>
                  </a:schemeClr>
                </a:solidFill>
              </a:rPr>
              <a:t>交互式体验</a:t>
            </a:r>
            <a:endParaRPr lang="zh-CN" altLang="en-US" sz="4000">
              <a:solidFill>
                <a:schemeClr val="accent4">
                  <a:lumMod val="40000"/>
                  <a:lumOff val="60000"/>
                </a:schemeClr>
              </a:solidFill>
            </a:endParaRPr>
          </a:p>
        </p:txBody>
      </p:sp>
      <p:sp>
        <p:nvSpPr>
          <p:cNvPr id="7" name="文本框 6"/>
          <p:cNvSpPr txBox="1"/>
          <p:nvPr/>
        </p:nvSpPr>
        <p:spPr>
          <a:xfrm>
            <a:off x="3044825" y="5579110"/>
            <a:ext cx="6463665" cy="645160"/>
          </a:xfrm>
          <a:prstGeom prst="rect">
            <a:avLst/>
          </a:prstGeom>
          <a:noFill/>
        </p:spPr>
        <p:txBody>
          <a:bodyPr wrap="square" rtlCol="0">
            <a:spAutoFit/>
          </a:bodyPr>
          <a:p>
            <a:r>
              <a:rPr lang="zh-CN" altLang="en-US">
                <a:solidFill>
                  <a:srgbClr val="FFFF00"/>
                </a:solidFill>
              </a:rPr>
              <a:t>画面设置了很多过滤器，选择器，尽量做到自助式表单，</a:t>
            </a:r>
            <a:endParaRPr lang="zh-CN" altLang="en-US">
              <a:solidFill>
                <a:srgbClr val="FFFF00"/>
              </a:solidFill>
            </a:endParaRPr>
          </a:p>
          <a:p>
            <a:r>
              <a:rPr lang="zh-CN" altLang="en-US">
                <a:solidFill>
                  <a:srgbClr val="FFFF00"/>
                </a:solidFill>
              </a:rPr>
              <a:t>能够让用户（领域专家）有机会亲自去发现一些隐含的规律</a:t>
            </a:r>
            <a:endParaRPr lang="zh-CN" altLang="en-US">
              <a:solidFill>
                <a:srgbClr val="FFFF00"/>
              </a:solidFill>
            </a:endParaRPr>
          </a:p>
        </p:txBody>
      </p:sp>
      <p:pic>
        <p:nvPicPr>
          <p:cNvPr id="2" name="图片 1" descr="偏科分析"/>
          <p:cNvPicPr>
            <a:picLocks noChangeAspect="1"/>
          </p:cNvPicPr>
          <p:nvPr/>
        </p:nvPicPr>
        <p:blipFill>
          <a:blip r:embed="rId1"/>
          <a:stretch>
            <a:fillRect/>
          </a:stretch>
        </p:blipFill>
        <p:spPr>
          <a:xfrm>
            <a:off x="3044825" y="1558925"/>
            <a:ext cx="5940425" cy="38442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711055" y="685165"/>
            <a:ext cx="1786255" cy="706755"/>
          </a:xfrm>
          <a:prstGeom prst="rect">
            <a:avLst/>
          </a:prstGeom>
          <a:noFill/>
        </p:spPr>
        <p:txBody>
          <a:bodyPr wrap="square" rtlCol="0">
            <a:spAutoFit/>
          </a:bodyPr>
          <a:p>
            <a:r>
              <a:rPr lang="zh-CN" altLang="en-US" sz="4000">
                <a:solidFill>
                  <a:schemeClr val="accent4">
                    <a:lumMod val="40000"/>
                    <a:lumOff val="60000"/>
                  </a:schemeClr>
                </a:solidFill>
              </a:rPr>
              <a:t>七选三</a:t>
            </a:r>
            <a:endParaRPr lang="zh-CN" altLang="en-US" sz="4000">
              <a:solidFill>
                <a:schemeClr val="accent4">
                  <a:lumMod val="40000"/>
                  <a:lumOff val="60000"/>
                </a:schemeClr>
              </a:solidFill>
            </a:endParaRPr>
          </a:p>
        </p:txBody>
      </p:sp>
      <p:sp>
        <p:nvSpPr>
          <p:cNvPr id="6" name="文本框 5"/>
          <p:cNvSpPr txBox="1"/>
          <p:nvPr/>
        </p:nvSpPr>
        <p:spPr>
          <a:xfrm>
            <a:off x="2101215" y="5085080"/>
            <a:ext cx="9236075" cy="1198880"/>
          </a:xfrm>
          <a:prstGeom prst="rect">
            <a:avLst/>
          </a:prstGeom>
          <a:noFill/>
        </p:spPr>
        <p:txBody>
          <a:bodyPr wrap="square" rtlCol="0">
            <a:spAutoFit/>
          </a:bodyPr>
          <a:p>
            <a:r>
              <a:rPr lang="zh-CN" altLang="en-US">
                <a:solidFill>
                  <a:srgbClr val="FFFF00"/>
                </a:solidFill>
                <a:sym typeface="+mn-ea"/>
              </a:rPr>
              <a:t>提供不同基准的</a:t>
            </a:r>
            <a:r>
              <a:rPr lang="en-US" altLang="zh-CN">
                <a:solidFill>
                  <a:srgbClr val="FFFF00"/>
                </a:solidFill>
                <a:sym typeface="+mn-ea"/>
              </a:rPr>
              <a:t>7</a:t>
            </a:r>
            <a:r>
              <a:rPr lang="zh-CN" altLang="en-US">
                <a:solidFill>
                  <a:srgbClr val="FFFF00"/>
                </a:solidFill>
                <a:sym typeface="+mn-ea"/>
              </a:rPr>
              <a:t>选</a:t>
            </a:r>
            <a:r>
              <a:rPr lang="en-US" altLang="zh-CN">
                <a:solidFill>
                  <a:srgbClr val="FFFF00"/>
                </a:solidFill>
                <a:sym typeface="+mn-ea"/>
              </a:rPr>
              <a:t>3</a:t>
            </a:r>
            <a:r>
              <a:rPr lang="zh-CN" altLang="en-US">
                <a:solidFill>
                  <a:srgbClr val="FFFF00"/>
                </a:solidFill>
                <a:sym typeface="+mn-ea"/>
              </a:rPr>
              <a:t>数据（五校联考，十校联考）</a:t>
            </a:r>
            <a:endParaRPr lang="zh-CN" altLang="en-US">
              <a:solidFill>
                <a:srgbClr val="FFFF00"/>
              </a:solidFill>
            </a:endParaRPr>
          </a:p>
          <a:p>
            <a:r>
              <a:rPr lang="zh-CN" altLang="en-US">
                <a:solidFill>
                  <a:srgbClr val="FFFF00"/>
                </a:solidFill>
              </a:rPr>
              <a:t>对于单科目，双科目，三科目进行详细的可视化展示，对于三种科目组合，使用了三维图表的方式，清楚的说明了科目分布极不均匀的问题</a:t>
            </a:r>
            <a:endParaRPr lang="zh-CN" altLang="en-US">
              <a:solidFill>
                <a:srgbClr val="FFFF00"/>
              </a:solidFill>
            </a:endParaRPr>
          </a:p>
          <a:p>
            <a:r>
              <a:rPr lang="zh-CN" altLang="en-US">
                <a:solidFill>
                  <a:srgbClr val="FFFF00"/>
                </a:solidFill>
                <a:sym typeface="+mn-ea"/>
              </a:rPr>
              <a:t>通过图表可以帮助学校进行师资调配，高三班级划分</a:t>
            </a:r>
            <a:endParaRPr lang="zh-CN" altLang="en-US">
              <a:solidFill>
                <a:srgbClr val="FFFF00"/>
              </a:solidFill>
              <a:sym typeface="+mn-ea"/>
            </a:endParaRPr>
          </a:p>
        </p:txBody>
      </p:sp>
      <p:pic>
        <p:nvPicPr>
          <p:cNvPr id="7" name="图片 6"/>
          <p:cNvPicPr>
            <a:picLocks noChangeAspect="1"/>
          </p:cNvPicPr>
          <p:nvPr/>
        </p:nvPicPr>
        <p:blipFill>
          <a:blip r:embed="rId1"/>
          <a:stretch>
            <a:fillRect/>
          </a:stretch>
        </p:blipFill>
        <p:spPr>
          <a:xfrm>
            <a:off x="2366010" y="3371850"/>
            <a:ext cx="3750945" cy="1622425"/>
          </a:xfrm>
          <a:prstGeom prst="rect">
            <a:avLst/>
          </a:prstGeom>
        </p:spPr>
      </p:pic>
      <p:pic>
        <p:nvPicPr>
          <p:cNvPr id="8" name="图片 7"/>
          <p:cNvPicPr>
            <a:picLocks noChangeAspect="1"/>
          </p:cNvPicPr>
          <p:nvPr/>
        </p:nvPicPr>
        <p:blipFill>
          <a:blip r:embed="rId2"/>
          <a:stretch>
            <a:fillRect/>
          </a:stretch>
        </p:blipFill>
        <p:spPr>
          <a:xfrm>
            <a:off x="6479540" y="1486535"/>
            <a:ext cx="3531235" cy="1808480"/>
          </a:xfrm>
          <a:prstGeom prst="rect">
            <a:avLst/>
          </a:prstGeom>
        </p:spPr>
      </p:pic>
      <p:pic>
        <p:nvPicPr>
          <p:cNvPr id="9" name="图片 8"/>
          <p:cNvPicPr>
            <a:picLocks noChangeAspect="1"/>
          </p:cNvPicPr>
          <p:nvPr/>
        </p:nvPicPr>
        <p:blipFill>
          <a:blip r:embed="rId3"/>
          <a:stretch>
            <a:fillRect/>
          </a:stretch>
        </p:blipFill>
        <p:spPr>
          <a:xfrm>
            <a:off x="6479540" y="3371850"/>
            <a:ext cx="3530600" cy="1623060"/>
          </a:xfrm>
          <a:prstGeom prst="rect">
            <a:avLst/>
          </a:prstGeom>
        </p:spPr>
      </p:pic>
      <p:pic>
        <p:nvPicPr>
          <p:cNvPr id="2" name="图片 1"/>
          <p:cNvPicPr>
            <a:picLocks noChangeAspect="1"/>
          </p:cNvPicPr>
          <p:nvPr/>
        </p:nvPicPr>
        <p:blipFill>
          <a:blip r:embed="rId4"/>
          <a:stretch>
            <a:fillRect/>
          </a:stretch>
        </p:blipFill>
        <p:spPr>
          <a:xfrm>
            <a:off x="2366010" y="1486535"/>
            <a:ext cx="3736975" cy="18091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520430" y="694690"/>
            <a:ext cx="3004820" cy="706755"/>
          </a:xfrm>
          <a:prstGeom prst="rect">
            <a:avLst/>
          </a:prstGeom>
          <a:noFill/>
        </p:spPr>
        <p:txBody>
          <a:bodyPr wrap="square" rtlCol="0">
            <a:spAutoFit/>
          </a:bodyPr>
          <a:p>
            <a:r>
              <a:rPr lang="zh-CN" altLang="en-US" sz="4000">
                <a:solidFill>
                  <a:schemeClr val="accent4">
                    <a:lumMod val="40000"/>
                    <a:lumOff val="60000"/>
                  </a:schemeClr>
                </a:solidFill>
              </a:rPr>
              <a:t>七选三 总结</a:t>
            </a:r>
            <a:endParaRPr lang="zh-CN" altLang="en-US" sz="4000">
              <a:solidFill>
                <a:schemeClr val="accent4">
                  <a:lumMod val="40000"/>
                  <a:lumOff val="60000"/>
                </a:schemeClr>
              </a:solidFill>
            </a:endParaRPr>
          </a:p>
        </p:txBody>
      </p:sp>
      <p:pic>
        <p:nvPicPr>
          <p:cNvPr id="2" name="图片 1"/>
          <p:cNvPicPr>
            <a:picLocks noChangeAspect="1"/>
          </p:cNvPicPr>
          <p:nvPr/>
        </p:nvPicPr>
        <p:blipFill>
          <a:blip r:embed="rId1"/>
          <a:stretch>
            <a:fillRect/>
          </a:stretch>
        </p:blipFill>
        <p:spPr>
          <a:xfrm>
            <a:off x="2133600" y="1459230"/>
            <a:ext cx="7924800" cy="3940175"/>
          </a:xfrm>
          <a:prstGeom prst="rect">
            <a:avLst/>
          </a:prstGeom>
        </p:spPr>
      </p:pic>
      <p:sp>
        <p:nvSpPr>
          <p:cNvPr id="6" name="文本框 5"/>
          <p:cNvSpPr txBox="1"/>
          <p:nvPr/>
        </p:nvSpPr>
        <p:spPr>
          <a:xfrm>
            <a:off x="2133600" y="5535930"/>
            <a:ext cx="7924800" cy="645160"/>
          </a:xfrm>
          <a:prstGeom prst="rect">
            <a:avLst/>
          </a:prstGeom>
          <a:noFill/>
        </p:spPr>
        <p:txBody>
          <a:bodyPr wrap="square" rtlCol="0">
            <a:spAutoFit/>
          </a:bodyPr>
          <a:p>
            <a:r>
              <a:rPr lang="zh-CN" altLang="en-US">
                <a:solidFill>
                  <a:srgbClr val="FFFF00"/>
                </a:solidFill>
              </a:rPr>
              <a:t>男女生对于不同科目的热度不同，</a:t>
            </a:r>
            <a:endParaRPr lang="zh-CN" altLang="en-US">
              <a:solidFill>
                <a:srgbClr val="FFFF00"/>
              </a:solidFill>
            </a:endParaRPr>
          </a:p>
          <a:p>
            <a:r>
              <a:rPr lang="zh-CN" altLang="en-US">
                <a:solidFill>
                  <a:srgbClr val="FFFF00"/>
                </a:solidFill>
              </a:rPr>
              <a:t>通过雷达图还可以发现男生对于不同科目热度差异也很厉害。</a:t>
            </a:r>
            <a:endParaRPr lang="zh-CN" altLang="en-US">
              <a:solidFill>
                <a:srgbClr val="FFFF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461760" y="703580"/>
            <a:ext cx="4997450" cy="706755"/>
          </a:xfrm>
          <a:prstGeom prst="rect">
            <a:avLst/>
          </a:prstGeom>
          <a:noFill/>
        </p:spPr>
        <p:txBody>
          <a:bodyPr wrap="square" rtlCol="0">
            <a:spAutoFit/>
          </a:bodyPr>
          <a:p>
            <a:r>
              <a:rPr lang="zh-CN" altLang="en-US" sz="4000">
                <a:solidFill>
                  <a:schemeClr val="accent4">
                    <a:lumMod val="40000"/>
                    <a:lumOff val="60000"/>
                  </a:schemeClr>
                </a:solidFill>
              </a:rPr>
              <a:t>消费查询和预警 工具</a:t>
            </a:r>
            <a:endParaRPr lang="zh-CN" altLang="en-US" sz="4000">
              <a:solidFill>
                <a:schemeClr val="accent4">
                  <a:lumMod val="40000"/>
                  <a:lumOff val="60000"/>
                </a:schemeClr>
              </a:solidFill>
            </a:endParaRPr>
          </a:p>
        </p:txBody>
      </p:sp>
      <p:pic>
        <p:nvPicPr>
          <p:cNvPr id="2" name="图片 1"/>
          <p:cNvPicPr>
            <a:picLocks noChangeAspect="1"/>
          </p:cNvPicPr>
          <p:nvPr/>
        </p:nvPicPr>
        <p:blipFill>
          <a:blip r:embed="rId1"/>
          <a:stretch>
            <a:fillRect/>
          </a:stretch>
        </p:blipFill>
        <p:spPr>
          <a:xfrm>
            <a:off x="979170" y="1618615"/>
            <a:ext cx="10480040" cy="2453640"/>
          </a:xfrm>
          <a:prstGeom prst="rect">
            <a:avLst/>
          </a:prstGeom>
        </p:spPr>
      </p:pic>
      <p:sp>
        <p:nvSpPr>
          <p:cNvPr id="3" name="文本框 2"/>
          <p:cNvSpPr txBox="1"/>
          <p:nvPr/>
        </p:nvSpPr>
        <p:spPr>
          <a:xfrm>
            <a:off x="1089660" y="4832350"/>
            <a:ext cx="10012680" cy="922020"/>
          </a:xfrm>
          <a:prstGeom prst="rect">
            <a:avLst/>
          </a:prstGeom>
          <a:noFill/>
        </p:spPr>
        <p:txBody>
          <a:bodyPr wrap="none" rtlCol="0">
            <a:spAutoFit/>
          </a:bodyPr>
          <a:p>
            <a:r>
              <a:rPr lang="zh-CN" altLang="en-US">
                <a:solidFill>
                  <a:srgbClr val="FFFF00"/>
                </a:solidFill>
              </a:rPr>
              <a:t>可以设定一个月度消费上限或者下限，然后过滤出超过这个上限或者低于这个下限的学生和月份。</a:t>
            </a:r>
            <a:endParaRPr lang="zh-CN" altLang="en-US">
              <a:solidFill>
                <a:srgbClr val="FFFF00"/>
              </a:solidFill>
            </a:endParaRPr>
          </a:p>
          <a:p>
            <a:r>
              <a:rPr lang="zh-CN" altLang="en-US">
                <a:solidFill>
                  <a:srgbClr val="FFFF00"/>
                </a:solidFill>
              </a:rPr>
              <a:t>也可以查询某个学生的月度消费情况，通过该工具可以掌握特定学生的消费情况</a:t>
            </a:r>
            <a:endParaRPr lang="zh-CN" altLang="en-US">
              <a:solidFill>
                <a:srgbClr val="FFFF00"/>
              </a:solidFill>
            </a:endParaRPr>
          </a:p>
          <a:p>
            <a:r>
              <a:rPr lang="zh-CN" altLang="en-US">
                <a:solidFill>
                  <a:srgbClr val="FFFF00"/>
                </a:solidFill>
              </a:rPr>
              <a:t>通过观察数据，发现部分学生消费数据有所缺失，所以无法通过数据精确找到贫困学生</a:t>
            </a:r>
            <a:endParaRPr lang="zh-CN" altLang="en-US">
              <a:solidFill>
                <a:srgbClr val="FFFF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胡伟敏"/>
          <p:cNvPicPr>
            <a:picLocks noChangeAspect="1"/>
          </p:cNvPicPr>
          <p:nvPr/>
        </p:nvPicPr>
        <p:blipFill>
          <a:blip r:embed="rId1"/>
          <a:stretch>
            <a:fillRect/>
          </a:stretch>
        </p:blipFill>
        <p:spPr>
          <a:xfrm flipH="1">
            <a:off x="1164590" y="1685925"/>
            <a:ext cx="1567180" cy="2090420"/>
          </a:xfrm>
          <a:prstGeom prst="rect">
            <a:avLst/>
          </a:prstGeom>
        </p:spPr>
      </p:pic>
      <p:sp>
        <p:nvSpPr>
          <p:cNvPr id="3" name="文本框 2"/>
          <p:cNvSpPr txBox="1"/>
          <p:nvPr/>
        </p:nvSpPr>
        <p:spPr>
          <a:xfrm>
            <a:off x="1059180" y="3764280"/>
            <a:ext cx="2948305" cy="922020"/>
          </a:xfrm>
          <a:prstGeom prst="rect">
            <a:avLst/>
          </a:prstGeom>
          <a:noFill/>
        </p:spPr>
        <p:txBody>
          <a:bodyPr wrap="square" rtlCol="0">
            <a:spAutoFit/>
          </a:bodyPr>
          <a:p>
            <a:r>
              <a:rPr lang="zh-CN" altLang="en-US">
                <a:solidFill>
                  <a:schemeClr val="accent4">
                    <a:lumMod val="40000"/>
                    <a:lumOff val="60000"/>
                  </a:schemeClr>
                </a:solidFill>
              </a:rPr>
              <a:t>胡伟敏（胡八一）  主程序</a:t>
            </a:r>
            <a:endParaRPr lang="zh-CN" altLang="en-US">
              <a:solidFill>
                <a:schemeClr val="accent4">
                  <a:lumMod val="40000"/>
                  <a:lumOff val="60000"/>
                </a:schemeClr>
              </a:solidFill>
            </a:endParaRPr>
          </a:p>
          <a:p>
            <a:r>
              <a:rPr lang="zh-CN" altLang="en-US">
                <a:solidFill>
                  <a:schemeClr val="accent4">
                    <a:lumMod val="40000"/>
                    <a:lumOff val="60000"/>
                  </a:schemeClr>
                </a:solidFill>
                <a:sym typeface="+mn-ea"/>
              </a:rPr>
              <a:t>OGeek算法挑战赛  优胜奖</a:t>
            </a:r>
            <a:endParaRPr lang="zh-CN" altLang="en-US">
              <a:solidFill>
                <a:schemeClr val="accent4">
                  <a:lumMod val="40000"/>
                  <a:lumOff val="60000"/>
                </a:schemeClr>
              </a:solidFill>
              <a:sym typeface="+mn-ea"/>
            </a:endParaRPr>
          </a:p>
          <a:p>
            <a:r>
              <a:rPr lang="en-US" altLang="zh-CN">
                <a:solidFill>
                  <a:schemeClr val="accent4">
                    <a:lumMod val="40000"/>
                    <a:lumOff val="60000"/>
                  </a:schemeClr>
                </a:solidFill>
                <a:sym typeface="+mn-ea"/>
              </a:rPr>
              <a:t>FDDC2018</a:t>
            </a:r>
            <a:r>
              <a:rPr lang="zh-CN" altLang="en-US">
                <a:solidFill>
                  <a:schemeClr val="accent4">
                    <a:lumMod val="40000"/>
                    <a:lumOff val="60000"/>
                  </a:schemeClr>
                </a:solidFill>
                <a:sym typeface="+mn-ea"/>
              </a:rPr>
              <a:t>信息抽取</a:t>
            </a:r>
            <a:r>
              <a:rPr lang="en-US" altLang="zh-CN">
                <a:solidFill>
                  <a:schemeClr val="accent4">
                    <a:lumMod val="40000"/>
                    <a:lumOff val="60000"/>
                  </a:schemeClr>
                </a:solidFill>
                <a:sym typeface="+mn-ea"/>
              </a:rPr>
              <a:t>Rank8</a:t>
            </a:r>
            <a:endParaRPr lang="en-US" altLang="zh-CN">
              <a:solidFill>
                <a:schemeClr val="accent4">
                  <a:lumMod val="40000"/>
                  <a:lumOff val="60000"/>
                </a:schemeClr>
              </a:solidFill>
              <a:sym typeface="+mn-ea"/>
            </a:endParaRPr>
          </a:p>
        </p:txBody>
      </p:sp>
      <p:sp>
        <p:nvSpPr>
          <p:cNvPr id="4" name="文本框 3"/>
          <p:cNvSpPr txBox="1"/>
          <p:nvPr/>
        </p:nvSpPr>
        <p:spPr>
          <a:xfrm>
            <a:off x="6796405" y="712470"/>
            <a:ext cx="4681855" cy="706755"/>
          </a:xfrm>
          <a:prstGeom prst="rect">
            <a:avLst/>
          </a:prstGeom>
          <a:noFill/>
        </p:spPr>
        <p:txBody>
          <a:bodyPr wrap="square" rtlCol="0">
            <a:spAutoFit/>
          </a:bodyPr>
          <a:p>
            <a:r>
              <a:rPr lang="zh-CN" altLang="en-US" sz="4000">
                <a:solidFill>
                  <a:schemeClr val="accent4">
                    <a:lumMod val="40000"/>
                    <a:lumOff val="60000"/>
                  </a:schemeClr>
                </a:solidFill>
              </a:rPr>
              <a:t>灰毛毛  团队介绍</a:t>
            </a:r>
            <a:endParaRPr lang="zh-CN" altLang="en-US" sz="4000">
              <a:solidFill>
                <a:schemeClr val="accent4">
                  <a:lumMod val="40000"/>
                  <a:lumOff val="60000"/>
                </a:schemeClr>
              </a:solidFill>
            </a:endParaRPr>
          </a:p>
        </p:txBody>
      </p:sp>
      <p:sp>
        <p:nvSpPr>
          <p:cNvPr id="5" name="文本框 4"/>
          <p:cNvSpPr txBox="1"/>
          <p:nvPr/>
        </p:nvSpPr>
        <p:spPr>
          <a:xfrm>
            <a:off x="3911600" y="3764280"/>
            <a:ext cx="2785745" cy="1753235"/>
          </a:xfrm>
          <a:prstGeom prst="rect">
            <a:avLst/>
          </a:prstGeom>
          <a:noFill/>
        </p:spPr>
        <p:txBody>
          <a:bodyPr wrap="square" rtlCol="0">
            <a:spAutoFit/>
          </a:bodyPr>
          <a:p>
            <a:pPr algn="l"/>
            <a:r>
              <a:rPr lang="zh-CN" altLang="en-US" sz="1200">
                <a:solidFill>
                  <a:schemeClr val="accent4">
                    <a:lumMod val="40000"/>
                    <a:lumOff val="60000"/>
                  </a:schemeClr>
                </a:solidFill>
              </a:rPr>
              <a:t>包恒达（林有夕） 机器学习专家</a:t>
            </a:r>
            <a:endParaRPr lang="zh-CN" altLang="en-US" sz="1200">
              <a:solidFill>
                <a:schemeClr val="accent4">
                  <a:lumMod val="40000"/>
                  <a:lumOff val="60000"/>
                </a:schemeClr>
              </a:solidFill>
            </a:endParaRPr>
          </a:p>
          <a:p>
            <a:pPr algn="l"/>
            <a:r>
              <a:rPr lang="zh-CN" altLang="en-US" sz="1200">
                <a:solidFill>
                  <a:schemeClr val="accent4">
                    <a:lumMod val="40000"/>
                    <a:lumOff val="60000"/>
                  </a:schemeClr>
                </a:solidFill>
              </a:rPr>
              <a:t>2019DCIC 移动信用分评估 冠军</a:t>
            </a:r>
            <a:endParaRPr lang="zh-CN" altLang="en-US" sz="1200">
              <a:solidFill>
                <a:schemeClr val="accent4">
                  <a:lumMod val="40000"/>
                  <a:lumOff val="60000"/>
                </a:schemeClr>
              </a:solidFill>
            </a:endParaRPr>
          </a:p>
          <a:p>
            <a:pPr algn="l"/>
            <a:r>
              <a:rPr lang="zh-CN" altLang="en-US" sz="1200">
                <a:solidFill>
                  <a:schemeClr val="accent4">
                    <a:lumMod val="40000"/>
                    <a:lumOff val="60000"/>
                  </a:schemeClr>
                </a:solidFill>
              </a:rPr>
              <a:t>2018科大讯飞转化率预估大赛rank2 </a:t>
            </a:r>
            <a:endParaRPr lang="zh-CN" altLang="en-US" sz="1200">
              <a:solidFill>
                <a:schemeClr val="accent4">
                  <a:lumMod val="40000"/>
                  <a:lumOff val="60000"/>
                </a:schemeClr>
              </a:solidFill>
            </a:endParaRPr>
          </a:p>
          <a:p>
            <a:pPr algn="l"/>
            <a:r>
              <a:rPr lang="zh-CN" altLang="en-US" sz="1200">
                <a:solidFill>
                  <a:schemeClr val="accent4">
                    <a:lumMod val="40000"/>
                    <a:lumOff val="60000"/>
                  </a:schemeClr>
                </a:solidFill>
              </a:rPr>
              <a:t>2018CCF BDCI 面向电信行业的套餐匹配 rank2 </a:t>
            </a:r>
            <a:endParaRPr lang="zh-CN" altLang="en-US" sz="1200">
              <a:solidFill>
                <a:schemeClr val="accent4">
                  <a:lumMod val="40000"/>
                  <a:lumOff val="60000"/>
                </a:schemeClr>
              </a:solidFill>
            </a:endParaRPr>
          </a:p>
          <a:p>
            <a:pPr algn="l"/>
            <a:r>
              <a:rPr lang="zh-CN" altLang="en-US" sz="1200">
                <a:solidFill>
                  <a:schemeClr val="accent4">
                    <a:lumMod val="40000"/>
                    <a:lumOff val="60000"/>
                  </a:schemeClr>
                </a:solidFill>
              </a:rPr>
              <a:t>OGeek算法挑战赛  rank2 </a:t>
            </a:r>
            <a:endParaRPr lang="zh-CN" altLang="en-US" sz="1200">
              <a:solidFill>
                <a:schemeClr val="accent4">
                  <a:lumMod val="40000"/>
                  <a:lumOff val="60000"/>
                </a:schemeClr>
              </a:solidFill>
            </a:endParaRPr>
          </a:p>
          <a:p>
            <a:pPr algn="l"/>
            <a:r>
              <a:rPr lang="zh-CN" altLang="en-US" sz="1200">
                <a:solidFill>
                  <a:schemeClr val="accent4">
                    <a:lumMod val="40000"/>
                    <a:lumOff val="60000"/>
                  </a:schemeClr>
                </a:solidFill>
              </a:rPr>
              <a:t>全球城市计算AI挑战赛 季军</a:t>
            </a:r>
            <a:endParaRPr lang="zh-CN" altLang="en-US" sz="1200">
              <a:solidFill>
                <a:schemeClr val="accent4">
                  <a:lumMod val="40000"/>
                  <a:lumOff val="60000"/>
                </a:schemeClr>
              </a:solidFill>
            </a:endParaRPr>
          </a:p>
          <a:p>
            <a:pPr algn="l"/>
            <a:r>
              <a:rPr lang="zh-CN" altLang="en-US" sz="1200">
                <a:solidFill>
                  <a:schemeClr val="accent4">
                    <a:lumMod val="40000"/>
                    <a:lumOff val="60000"/>
                  </a:schemeClr>
                </a:solidFill>
              </a:rPr>
              <a:t>甜橙金融风险识别 rank8</a:t>
            </a:r>
            <a:endParaRPr lang="zh-CN" altLang="en-US" sz="1200">
              <a:solidFill>
                <a:schemeClr val="accent4">
                  <a:lumMod val="40000"/>
                  <a:lumOff val="60000"/>
                </a:schemeClr>
              </a:solidFill>
            </a:endParaRPr>
          </a:p>
          <a:p>
            <a:pPr algn="l"/>
            <a:r>
              <a:rPr lang="zh-CN" altLang="en-US" sz="1200">
                <a:solidFill>
                  <a:schemeClr val="accent4">
                    <a:lumMod val="40000"/>
                    <a:lumOff val="60000"/>
                  </a:schemeClr>
                </a:solidFill>
              </a:rPr>
              <a:t>2018腾讯社交广告大赛 rank 15</a:t>
            </a:r>
            <a:endParaRPr lang="zh-CN" altLang="en-US" sz="1200">
              <a:solidFill>
                <a:schemeClr val="accent4">
                  <a:lumMod val="40000"/>
                  <a:lumOff val="60000"/>
                </a:schemeClr>
              </a:solidFill>
            </a:endParaRPr>
          </a:p>
        </p:txBody>
      </p:sp>
      <p:pic>
        <p:nvPicPr>
          <p:cNvPr id="6" name="图片 5" descr="包恒达"/>
          <p:cNvPicPr>
            <a:picLocks noChangeAspect="1"/>
          </p:cNvPicPr>
          <p:nvPr/>
        </p:nvPicPr>
        <p:blipFill>
          <a:blip r:embed="rId2"/>
          <a:stretch>
            <a:fillRect/>
          </a:stretch>
        </p:blipFill>
        <p:spPr>
          <a:xfrm>
            <a:off x="4006850" y="1685925"/>
            <a:ext cx="1524635" cy="2034540"/>
          </a:xfrm>
          <a:prstGeom prst="rect">
            <a:avLst/>
          </a:prstGeom>
        </p:spPr>
      </p:pic>
      <p:pic>
        <p:nvPicPr>
          <p:cNvPr id="7" name="图片 6" descr="俞静怡"/>
          <p:cNvPicPr>
            <a:picLocks noChangeAspect="1"/>
          </p:cNvPicPr>
          <p:nvPr/>
        </p:nvPicPr>
        <p:blipFill>
          <a:blip r:embed="rId3"/>
          <a:stretch>
            <a:fillRect/>
          </a:stretch>
        </p:blipFill>
        <p:spPr>
          <a:xfrm>
            <a:off x="6531610" y="1699895"/>
            <a:ext cx="1415415" cy="2129155"/>
          </a:xfrm>
          <a:prstGeom prst="rect">
            <a:avLst/>
          </a:prstGeom>
        </p:spPr>
      </p:pic>
      <p:sp>
        <p:nvSpPr>
          <p:cNvPr id="8" name="文本框 7"/>
          <p:cNvSpPr txBox="1"/>
          <p:nvPr/>
        </p:nvSpPr>
        <p:spPr>
          <a:xfrm>
            <a:off x="6531610" y="3829685"/>
            <a:ext cx="1501775" cy="368300"/>
          </a:xfrm>
          <a:prstGeom prst="rect">
            <a:avLst/>
          </a:prstGeom>
          <a:noFill/>
        </p:spPr>
        <p:txBody>
          <a:bodyPr wrap="square" rtlCol="0">
            <a:spAutoFit/>
          </a:bodyPr>
          <a:p>
            <a:r>
              <a:rPr lang="zh-CN" altLang="en-US">
                <a:solidFill>
                  <a:schemeClr val="accent4">
                    <a:lumMod val="40000"/>
                    <a:lumOff val="60000"/>
                  </a:schemeClr>
                </a:solidFill>
                <a:sym typeface="+mn-ea"/>
              </a:rPr>
              <a:t>俞静怡 美工</a:t>
            </a:r>
            <a:endParaRPr lang="zh-CN" altLang="en-US">
              <a:solidFill>
                <a:schemeClr val="accent4">
                  <a:lumMod val="40000"/>
                  <a:lumOff val="60000"/>
                </a:schemeClr>
              </a:solidFill>
              <a:sym typeface="+mn-ea"/>
            </a:endParaRPr>
          </a:p>
        </p:txBody>
      </p:sp>
      <p:pic>
        <p:nvPicPr>
          <p:cNvPr id="9" name="图片 8" descr="王理"/>
          <p:cNvPicPr>
            <a:picLocks noChangeAspect="1"/>
          </p:cNvPicPr>
          <p:nvPr/>
        </p:nvPicPr>
        <p:blipFill>
          <a:blip r:embed="rId4"/>
          <a:stretch>
            <a:fillRect/>
          </a:stretch>
        </p:blipFill>
        <p:spPr>
          <a:xfrm>
            <a:off x="8119745" y="1699895"/>
            <a:ext cx="1514475" cy="2129790"/>
          </a:xfrm>
          <a:prstGeom prst="rect">
            <a:avLst/>
          </a:prstGeom>
        </p:spPr>
      </p:pic>
      <p:sp>
        <p:nvSpPr>
          <p:cNvPr id="10" name="文本框 9"/>
          <p:cNvSpPr txBox="1"/>
          <p:nvPr/>
        </p:nvSpPr>
        <p:spPr>
          <a:xfrm>
            <a:off x="8199120" y="3829050"/>
            <a:ext cx="1501775" cy="368300"/>
          </a:xfrm>
          <a:prstGeom prst="rect">
            <a:avLst/>
          </a:prstGeom>
          <a:noFill/>
        </p:spPr>
        <p:txBody>
          <a:bodyPr wrap="square" rtlCol="0">
            <a:spAutoFit/>
          </a:bodyPr>
          <a:p>
            <a:r>
              <a:rPr lang="zh-CN" altLang="en-US">
                <a:solidFill>
                  <a:schemeClr val="accent4">
                    <a:lumMod val="40000"/>
                    <a:lumOff val="60000"/>
                  </a:schemeClr>
                </a:solidFill>
                <a:sym typeface="+mn-ea"/>
              </a:rPr>
              <a:t>王理 测试</a:t>
            </a:r>
            <a:endParaRPr lang="zh-CN" altLang="en-US">
              <a:solidFill>
                <a:schemeClr val="accent4">
                  <a:lumMod val="40000"/>
                  <a:lumOff val="60000"/>
                </a:schemeClr>
              </a:solidFill>
              <a:sym typeface="+mn-ea"/>
            </a:endParaRPr>
          </a:p>
        </p:txBody>
      </p:sp>
      <p:pic>
        <p:nvPicPr>
          <p:cNvPr id="11" name="图片 10" descr="王鑫"/>
          <p:cNvPicPr>
            <a:picLocks noChangeAspect="1"/>
          </p:cNvPicPr>
          <p:nvPr/>
        </p:nvPicPr>
        <p:blipFill>
          <a:blip r:embed="rId5"/>
          <a:stretch>
            <a:fillRect/>
          </a:stretch>
        </p:blipFill>
        <p:spPr>
          <a:xfrm>
            <a:off x="9789795" y="1699895"/>
            <a:ext cx="1596390" cy="2129155"/>
          </a:xfrm>
          <a:prstGeom prst="rect">
            <a:avLst/>
          </a:prstGeom>
        </p:spPr>
      </p:pic>
      <p:sp>
        <p:nvSpPr>
          <p:cNvPr id="12" name="文本框 11"/>
          <p:cNvSpPr txBox="1"/>
          <p:nvPr/>
        </p:nvSpPr>
        <p:spPr>
          <a:xfrm>
            <a:off x="9700895" y="3829050"/>
            <a:ext cx="1622425" cy="368300"/>
          </a:xfrm>
          <a:prstGeom prst="rect">
            <a:avLst/>
          </a:prstGeom>
          <a:noFill/>
        </p:spPr>
        <p:txBody>
          <a:bodyPr wrap="square" rtlCol="0">
            <a:spAutoFit/>
          </a:bodyPr>
          <a:p>
            <a:r>
              <a:rPr lang="zh-CN" altLang="en-US">
                <a:solidFill>
                  <a:schemeClr val="accent4">
                    <a:lumMod val="40000"/>
                    <a:lumOff val="60000"/>
                  </a:schemeClr>
                </a:solidFill>
                <a:sym typeface="+mn-ea"/>
              </a:rPr>
              <a:t>王鑫 数据挖掘</a:t>
            </a:r>
            <a:endParaRPr lang="zh-CN" altLang="en-US">
              <a:solidFill>
                <a:schemeClr val="accent4">
                  <a:lumMod val="40000"/>
                  <a:lumOff val="60000"/>
                </a:schemeClr>
              </a:solidFill>
              <a:sym typeface="+mn-ea"/>
            </a:endParaRPr>
          </a:p>
        </p:txBody>
      </p:sp>
      <p:pic>
        <p:nvPicPr>
          <p:cNvPr id="13" name="图片 12"/>
          <p:cNvPicPr>
            <a:picLocks noChangeAspect="1"/>
          </p:cNvPicPr>
          <p:nvPr/>
        </p:nvPicPr>
        <p:blipFill>
          <a:blip r:embed="rId6"/>
          <a:stretch>
            <a:fillRect/>
          </a:stretch>
        </p:blipFill>
        <p:spPr>
          <a:xfrm>
            <a:off x="5408930" y="2049145"/>
            <a:ext cx="487680" cy="48768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360410" y="685165"/>
            <a:ext cx="3004820" cy="706755"/>
          </a:xfrm>
          <a:prstGeom prst="rect">
            <a:avLst/>
          </a:prstGeom>
          <a:noFill/>
        </p:spPr>
        <p:txBody>
          <a:bodyPr wrap="square" rtlCol="0">
            <a:spAutoFit/>
          </a:bodyPr>
          <a:p>
            <a:r>
              <a:rPr lang="zh-CN" altLang="en-US" sz="4000">
                <a:solidFill>
                  <a:schemeClr val="accent4">
                    <a:lumMod val="40000"/>
                    <a:lumOff val="60000"/>
                  </a:schemeClr>
                </a:solidFill>
              </a:rPr>
              <a:t>消费 总结</a:t>
            </a:r>
            <a:endParaRPr lang="zh-CN" altLang="en-US" sz="4000">
              <a:solidFill>
                <a:schemeClr val="accent4">
                  <a:lumMod val="40000"/>
                  <a:lumOff val="60000"/>
                </a:schemeClr>
              </a:solidFill>
            </a:endParaRPr>
          </a:p>
        </p:txBody>
      </p:sp>
      <p:pic>
        <p:nvPicPr>
          <p:cNvPr id="2" name="图片 1"/>
          <p:cNvPicPr>
            <a:picLocks noChangeAspect="1"/>
          </p:cNvPicPr>
          <p:nvPr/>
        </p:nvPicPr>
        <p:blipFill>
          <a:blip r:embed="rId1"/>
          <a:stretch>
            <a:fillRect/>
          </a:stretch>
        </p:blipFill>
        <p:spPr>
          <a:xfrm>
            <a:off x="1631315" y="1701800"/>
            <a:ext cx="9326880" cy="3798570"/>
          </a:xfrm>
          <a:prstGeom prst="rect">
            <a:avLst/>
          </a:prstGeom>
        </p:spPr>
      </p:pic>
      <p:sp>
        <p:nvSpPr>
          <p:cNvPr id="6" name="文本框 5"/>
          <p:cNvSpPr txBox="1"/>
          <p:nvPr/>
        </p:nvSpPr>
        <p:spPr>
          <a:xfrm>
            <a:off x="2332355" y="5648960"/>
            <a:ext cx="7924800" cy="368300"/>
          </a:xfrm>
          <a:prstGeom prst="rect">
            <a:avLst/>
          </a:prstGeom>
          <a:noFill/>
        </p:spPr>
        <p:txBody>
          <a:bodyPr wrap="square" rtlCol="0">
            <a:spAutoFit/>
          </a:bodyPr>
          <a:p>
            <a:r>
              <a:rPr lang="zh-CN" altLang="en-US">
                <a:solidFill>
                  <a:schemeClr val="accent4">
                    <a:lumMod val="40000"/>
                    <a:lumOff val="60000"/>
                  </a:schemeClr>
                </a:solidFill>
              </a:rPr>
              <a:t>月消费金额和学校的假期吻合，周别也可以看出工作日和休息日的差距</a:t>
            </a:r>
            <a:endParaRPr lang="zh-CN" altLang="en-US">
              <a:solidFill>
                <a:schemeClr val="accent4">
                  <a:lumMod val="40000"/>
                  <a:lumOff val="60000"/>
                </a:schemeClr>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360410" y="685165"/>
            <a:ext cx="3004820" cy="706755"/>
          </a:xfrm>
          <a:prstGeom prst="rect">
            <a:avLst/>
          </a:prstGeom>
          <a:noFill/>
        </p:spPr>
        <p:txBody>
          <a:bodyPr wrap="square" rtlCol="0">
            <a:spAutoFit/>
          </a:bodyPr>
          <a:p>
            <a:r>
              <a:rPr lang="zh-CN" altLang="en-US" sz="4000">
                <a:solidFill>
                  <a:schemeClr val="accent4">
                    <a:lumMod val="40000"/>
                    <a:lumOff val="60000"/>
                  </a:schemeClr>
                </a:solidFill>
              </a:rPr>
              <a:t>消费 总结</a:t>
            </a:r>
            <a:endParaRPr lang="zh-CN" altLang="en-US" sz="4000">
              <a:solidFill>
                <a:schemeClr val="accent4">
                  <a:lumMod val="40000"/>
                  <a:lumOff val="60000"/>
                </a:schemeClr>
              </a:solidFill>
            </a:endParaRPr>
          </a:p>
        </p:txBody>
      </p:sp>
      <p:sp>
        <p:nvSpPr>
          <p:cNvPr id="6" name="文本框 5"/>
          <p:cNvSpPr txBox="1"/>
          <p:nvPr/>
        </p:nvSpPr>
        <p:spPr>
          <a:xfrm>
            <a:off x="3110865" y="5648960"/>
            <a:ext cx="5970270" cy="645160"/>
          </a:xfrm>
          <a:prstGeom prst="rect">
            <a:avLst/>
          </a:prstGeom>
          <a:noFill/>
        </p:spPr>
        <p:txBody>
          <a:bodyPr wrap="square" rtlCol="0">
            <a:spAutoFit/>
          </a:bodyPr>
          <a:p>
            <a:pPr algn="ctr"/>
            <a:r>
              <a:rPr lang="zh-CN" altLang="en-US">
                <a:solidFill>
                  <a:schemeClr val="accent4">
                    <a:lumMod val="40000"/>
                    <a:lumOff val="60000"/>
                  </a:schemeClr>
                </a:solidFill>
              </a:rPr>
              <a:t>消费金额和周次时间也符合预计情况，周一到周五，中午晚上是消费高峰</a:t>
            </a:r>
            <a:endParaRPr lang="zh-CN" altLang="en-US">
              <a:solidFill>
                <a:schemeClr val="accent4">
                  <a:lumMod val="40000"/>
                  <a:lumOff val="60000"/>
                </a:schemeClr>
              </a:solidFill>
            </a:endParaRPr>
          </a:p>
        </p:txBody>
      </p:sp>
      <p:pic>
        <p:nvPicPr>
          <p:cNvPr id="5" name="图片 4" descr="周别消费3D图"/>
          <p:cNvPicPr>
            <a:picLocks noChangeAspect="1"/>
          </p:cNvPicPr>
          <p:nvPr/>
        </p:nvPicPr>
        <p:blipFill>
          <a:blip r:embed="rId1"/>
          <a:stretch>
            <a:fillRect/>
          </a:stretch>
        </p:blipFill>
        <p:spPr>
          <a:xfrm>
            <a:off x="2611755" y="1443355"/>
            <a:ext cx="6968490" cy="420560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93140" y="1532255"/>
            <a:ext cx="6018530" cy="4579620"/>
          </a:xfrm>
          <a:prstGeom prst="rect">
            <a:avLst/>
          </a:prstGeom>
        </p:spPr>
      </p:pic>
      <p:sp>
        <p:nvSpPr>
          <p:cNvPr id="4" name="文本框 3"/>
          <p:cNvSpPr txBox="1"/>
          <p:nvPr/>
        </p:nvSpPr>
        <p:spPr>
          <a:xfrm>
            <a:off x="8313420" y="638175"/>
            <a:ext cx="3004820" cy="706755"/>
          </a:xfrm>
          <a:prstGeom prst="rect">
            <a:avLst/>
          </a:prstGeom>
          <a:noFill/>
        </p:spPr>
        <p:txBody>
          <a:bodyPr wrap="square" rtlCol="0">
            <a:spAutoFit/>
          </a:bodyPr>
          <a:p>
            <a:r>
              <a:rPr lang="zh-CN" altLang="en-US" sz="4000">
                <a:solidFill>
                  <a:schemeClr val="accent4">
                    <a:lumMod val="40000"/>
                    <a:lumOff val="60000"/>
                  </a:schemeClr>
                </a:solidFill>
              </a:rPr>
              <a:t>考勤 总结</a:t>
            </a:r>
            <a:endParaRPr lang="zh-CN" altLang="en-US" sz="4000">
              <a:solidFill>
                <a:schemeClr val="accent4">
                  <a:lumMod val="40000"/>
                  <a:lumOff val="60000"/>
                </a:schemeClr>
              </a:solidFill>
            </a:endParaRPr>
          </a:p>
        </p:txBody>
      </p:sp>
      <p:sp>
        <p:nvSpPr>
          <p:cNvPr id="6" name="文本框 5"/>
          <p:cNvSpPr txBox="1"/>
          <p:nvPr/>
        </p:nvSpPr>
        <p:spPr>
          <a:xfrm>
            <a:off x="7294245" y="1532255"/>
            <a:ext cx="4097020" cy="2861310"/>
          </a:xfrm>
          <a:prstGeom prst="rect">
            <a:avLst/>
          </a:prstGeom>
          <a:noFill/>
        </p:spPr>
        <p:txBody>
          <a:bodyPr wrap="square" rtlCol="0">
            <a:spAutoFit/>
          </a:bodyPr>
          <a:p>
            <a:r>
              <a:rPr lang="zh-CN" altLang="en-US">
                <a:solidFill>
                  <a:srgbClr val="FFFF00"/>
                </a:solidFill>
              </a:rPr>
              <a:t>性别对于考勤，除了离校和进校外影响不大。住校生极少迟到早退，校服校徽有问题，也是情理之中的。</a:t>
            </a:r>
            <a:endParaRPr lang="zh-CN" altLang="en-US">
              <a:solidFill>
                <a:srgbClr val="FFFF00"/>
              </a:solidFill>
            </a:endParaRPr>
          </a:p>
          <a:p>
            <a:endParaRPr lang="zh-CN" altLang="en-US">
              <a:solidFill>
                <a:srgbClr val="FFFF00"/>
              </a:solidFill>
            </a:endParaRPr>
          </a:p>
          <a:p>
            <a:r>
              <a:rPr lang="zh-CN" altLang="en-US">
                <a:solidFill>
                  <a:srgbClr val="FFFF00"/>
                </a:solidFill>
              </a:rPr>
              <a:t>早高峰的时候，迟到比较多，中午离校进校很频繁，晚上则离校占比较高，也符合实际情况</a:t>
            </a:r>
            <a:endParaRPr lang="zh-CN" altLang="en-US">
              <a:solidFill>
                <a:srgbClr val="FFFF00"/>
              </a:solidFill>
            </a:endParaRPr>
          </a:p>
          <a:p>
            <a:endParaRPr lang="zh-CN" altLang="en-US">
              <a:solidFill>
                <a:srgbClr val="FFFF00"/>
              </a:solidFill>
            </a:endParaRPr>
          </a:p>
          <a:p>
            <a:r>
              <a:rPr lang="zh-CN" altLang="en-US">
                <a:solidFill>
                  <a:srgbClr val="FFFF00"/>
                </a:solidFill>
              </a:rPr>
              <a:t>通过对于考勤情况的把握，学校可以开展重点整治活动</a:t>
            </a:r>
            <a:endParaRPr lang="zh-CN" altLang="en-US">
              <a:solidFill>
                <a:srgbClr val="FFFF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953250" y="694690"/>
            <a:ext cx="4572635" cy="706755"/>
          </a:xfrm>
          <a:prstGeom prst="rect">
            <a:avLst/>
          </a:prstGeom>
          <a:noFill/>
        </p:spPr>
        <p:txBody>
          <a:bodyPr wrap="square" rtlCol="0">
            <a:spAutoFit/>
          </a:bodyPr>
          <a:p>
            <a:r>
              <a:rPr lang="zh-CN" altLang="en-US" sz="4000">
                <a:solidFill>
                  <a:schemeClr val="accent4">
                    <a:lumMod val="40000"/>
                    <a:lumOff val="60000"/>
                  </a:schemeClr>
                </a:solidFill>
              </a:rPr>
              <a:t>考试一览（班级）</a:t>
            </a:r>
            <a:endParaRPr lang="zh-CN" altLang="en-US" sz="4000">
              <a:solidFill>
                <a:schemeClr val="accent4">
                  <a:lumMod val="40000"/>
                  <a:lumOff val="60000"/>
                </a:schemeClr>
              </a:solidFill>
            </a:endParaRPr>
          </a:p>
        </p:txBody>
      </p:sp>
      <p:pic>
        <p:nvPicPr>
          <p:cNvPr id="3" name="图片 2"/>
          <p:cNvPicPr>
            <a:picLocks noChangeAspect="1"/>
          </p:cNvPicPr>
          <p:nvPr/>
        </p:nvPicPr>
        <p:blipFill>
          <a:blip r:embed="rId1"/>
          <a:stretch>
            <a:fillRect/>
          </a:stretch>
        </p:blipFill>
        <p:spPr>
          <a:xfrm>
            <a:off x="1299210" y="1401445"/>
            <a:ext cx="9869170" cy="2632075"/>
          </a:xfrm>
          <a:prstGeom prst="rect">
            <a:avLst/>
          </a:prstGeom>
        </p:spPr>
      </p:pic>
      <p:sp>
        <p:nvSpPr>
          <p:cNvPr id="5" name="文本框 4"/>
          <p:cNvSpPr txBox="1"/>
          <p:nvPr/>
        </p:nvSpPr>
        <p:spPr>
          <a:xfrm>
            <a:off x="1299210" y="4236085"/>
            <a:ext cx="9869170" cy="1476375"/>
          </a:xfrm>
          <a:prstGeom prst="rect">
            <a:avLst/>
          </a:prstGeom>
          <a:noFill/>
        </p:spPr>
        <p:txBody>
          <a:bodyPr wrap="square" rtlCol="0">
            <a:spAutoFit/>
          </a:bodyPr>
          <a:p>
            <a:r>
              <a:rPr lang="zh-CN" altLang="en-US">
                <a:solidFill>
                  <a:srgbClr val="FFFF00"/>
                </a:solidFill>
              </a:rPr>
              <a:t>系统主要以班级为单位，进行了各个维度的统计，帮助年级组长对于各个班级在年级组中的位置有个清晰的了解。</a:t>
            </a:r>
            <a:endParaRPr lang="zh-CN" altLang="en-US">
              <a:solidFill>
                <a:srgbClr val="FFFF00"/>
              </a:solidFill>
            </a:endParaRPr>
          </a:p>
          <a:p>
            <a:r>
              <a:rPr lang="zh-CN" altLang="en-US">
                <a:solidFill>
                  <a:srgbClr val="FFFF00"/>
                </a:solidFill>
              </a:rPr>
              <a:t>点击每个班级的条目，可以进入该班级，让班主任获得具体每个学生在班级和年级组的排名信息和其他统计信息。</a:t>
            </a:r>
            <a:endParaRPr lang="zh-CN" altLang="en-US">
              <a:solidFill>
                <a:srgbClr val="FFFF00"/>
              </a:solidFill>
            </a:endParaRPr>
          </a:p>
          <a:p>
            <a:r>
              <a:rPr lang="zh-CN" altLang="en-US">
                <a:solidFill>
                  <a:srgbClr val="FFFF00"/>
                </a:solidFill>
              </a:rPr>
              <a:t>各科教师可以点击教师页，查看自己负责的班级的整体统计信息和具体学生的统计信息</a:t>
            </a:r>
            <a:endParaRPr lang="zh-CN" altLang="en-US">
              <a:solidFill>
                <a:srgbClr val="FFFF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文本框 6"/>
          <p:cNvSpPr txBox="1"/>
          <p:nvPr/>
        </p:nvSpPr>
        <p:spPr>
          <a:xfrm>
            <a:off x="6953250" y="694690"/>
            <a:ext cx="4572635" cy="706755"/>
          </a:xfrm>
          <a:prstGeom prst="rect">
            <a:avLst/>
          </a:prstGeom>
          <a:noFill/>
        </p:spPr>
        <p:txBody>
          <a:bodyPr wrap="square" rtlCol="0">
            <a:spAutoFit/>
          </a:bodyPr>
          <a:p>
            <a:r>
              <a:rPr lang="zh-CN" altLang="en-US" sz="4000">
                <a:solidFill>
                  <a:schemeClr val="accent4">
                    <a:lumMod val="40000"/>
                    <a:lumOff val="60000"/>
                  </a:schemeClr>
                </a:solidFill>
              </a:rPr>
              <a:t>考试一览（班级）</a:t>
            </a:r>
            <a:endParaRPr lang="zh-CN" altLang="en-US" sz="4000">
              <a:solidFill>
                <a:schemeClr val="accent4">
                  <a:lumMod val="40000"/>
                  <a:lumOff val="60000"/>
                </a:schemeClr>
              </a:solidFill>
            </a:endParaRPr>
          </a:p>
        </p:txBody>
      </p:sp>
      <p:pic>
        <p:nvPicPr>
          <p:cNvPr id="9" name="图片 8" descr="考试一览"/>
          <p:cNvPicPr>
            <a:picLocks noChangeAspect="1"/>
          </p:cNvPicPr>
          <p:nvPr/>
        </p:nvPicPr>
        <p:blipFill>
          <a:blip r:embed="rId1"/>
          <a:stretch>
            <a:fillRect/>
          </a:stretch>
        </p:blipFill>
        <p:spPr>
          <a:xfrm>
            <a:off x="3298190" y="1316355"/>
            <a:ext cx="5928360" cy="48748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086725" y="733425"/>
            <a:ext cx="3212465" cy="706755"/>
          </a:xfrm>
          <a:prstGeom prst="rect">
            <a:avLst/>
          </a:prstGeom>
          <a:noFill/>
        </p:spPr>
        <p:txBody>
          <a:bodyPr wrap="square" rtlCol="0">
            <a:spAutoFit/>
          </a:bodyPr>
          <a:p>
            <a:r>
              <a:rPr lang="zh-CN" altLang="en-US" sz="4000">
                <a:solidFill>
                  <a:schemeClr val="accent4">
                    <a:lumMod val="40000"/>
                    <a:lumOff val="60000"/>
                  </a:schemeClr>
                </a:solidFill>
              </a:rPr>
              <a:t>七选三考试</a:t>
            </a:r>
            <a:endParaRPr lang="zh-CN" altLang="en-US" sz="4000">
              <a:solidFill>
                <a:schemeClr val="accent4">
                  <a:lumMod val="40000"/>
                  <a:lumOff val="60000"/>
                </a:schemeClr>
              </a:solidFill>
            </a:endParaRPr>
          </a:p>
        </p:txBody>
      </p:sp>
      <p:pic>
        <p:nvPicPr>
          <p:cNvPr id="2" name="图片 1"/>
          <p:cNvPicPr>
            <a:picLocks noChangeAspect="1"/>
          </p:cNvPicPr>
          <p:nvPr/>
        </p:nvPicPr>
        <p:blipFill>
          <a:blip r:embed="rId1"/>
          <a:stretch>
            <a:fillRect/>
          </a:stretch>
        </p:blipFill>
        <p:spPr>
          <a:xfrm>
            <a:off x="866775" y="1593850"/>
            <a:ext cx="6330315" cy="4579620"/>
          </a:xfrm>
          <a:prstGeom prst="rect">
            <a:avLst/>
          </a:prstGeom>
        </p:spPr>
      </p:pic>
      <p:sp>
        <p:nvSpPr>
          <p:cNvPr id="3" name="文本框 2"/>
          <p:cNvSpPr txBox="1"/>
          <p:nvPr/>
        </p:nvSpPr>
        <p:spPr>
          <a:xfrm>
            <a:off x="7578725" y="1440180"/>
            <a:ext cx="3454400" cy="1198880"/>
          </a:xfrm>
          <a:prstGeom prst="rect">
            <a:avLst/>
          </a:prstGeom>
          <a:noFill/>
        </p:spPr>
        <p:txBody>
          <a:bodyPr wrap="square" rtlCol="0">
            <a:spAutoFit/>
          </a:bodyPr>
          <a:p>
            <a:r>
              <a:rPr lang="zh-CN" altLang="en-US">
                <a:solidFill>
                  <a:srgbClr val="FFFF00"/>
                </a:solidFill>
              </a:rPr>
              <a:t>对于高三学生的七选三，这里也将</a:t>
            </a:r>
            <a:r>
              <a:rPr lang="zh-CN" altLang="en-US">
                <a:solidFill>
                  <a:srgbClr val="FFFF00"/>
                </a:solidFill>
                <a:sym typeface="+mn-ea"/>
              </a:rPr>
              <a:t>七选三的各种组合定义成不同的虚拟班级，基于这些虚拟班级进行各种统计</a:t>
            </a:r>
            <a:endParaRPr lang="en-US" altLang="zh-CN" b="1">
              <a:solidFill>
                <a:srgbClr val="FFFF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953250" y="694690"/>
            <a:ext cx="4572635" cy="706755"/>
          </a:xfrm>
          <a:prstGeom prst="rect">
            <a:avLst/>
          </a:prstGeom>
          <a:noFill/>
        </p:spPr>
        <p:txBody>
          <a:bodyPr wrap="square" rtlCol="0">
            <a:spAutoFit/>
          </a:bodyPr>
          <a:p>
            <a:r>
              <a:rPr lang="zh-CN" altLang="en-US" sz="4000">
                <a:solidFill>
                  <a:schemeClr val="accent4">
                    <a:lumMod val="40000"/>
                    <a:lumOff val="60000"/>
                  </a:schemeClr>
                </a:solidFill>
              </a:rPr>
              <a:t>考试一览（个人）</a:t>
            </a:r>
            <a:endParaRPr lang="zh-CN" altLang="en-US" sz="4000">
              <a:solidFill>
                <a:schemeClr val="accent4">
                  <a:lumMod val="40000"/>
                  <a:lumOff val="60000"/>
                </a:schemeClr>
              </a:solidFill>
            </a:endParaRPr>
          </a:p>
        </p:txBody>
      </p:sp>
      <p:pic>
        <p:nvPicPr>
          <p:cNvPr id="2" name="图片 1"/>
          <p:cNvPicPr>
            <a:picLocks noChangeAspect="1"/>
          </p:cNvPicPr>
          <p:nvPr/>
        </p:nvPicPr>
        <p:blipFill>
          <a:blip r:embed="rId1"/>
          <a:stretch>
            <a:fillRect/>
          </a:stretch>
        </p:blipFill>
        <p:spPr>
          <a:xfrm>
            <a:off x="1143000" y="1738630"/>
            <a:ext cx="5963920" cy="3589655"/>
          </a:xfrm>
          <a:prstGeom prst="rect">
            <a:avLst/>
          </a:prstGeom>
        </p:spPr>
      </p:pic>
      <p:sp>
        <p:nvSpPr>
          <p:cNvPr id="3" name="文本框 2"/>
          <p:cNvSpPr txBox="1"/>
          <p:nvPr/>
        </p:nvSpPr>
        <p:spPr>
          <a:xfrm>
            <a:off x="7352030" y="1738630"/>
            <a:ext cx="3454400" cy="922020"/>
          </a:xfrm>
          <a:prstGeom prst="rect">
            <a:avLst/>
          </a:prstGeom>
          <a:noFill/>
        </p:spPr>
        <p:txBody>
          <a:bodyPr wrap="square" rtlCol="0">
            <a:spAutoFit/>
          </a:bodyPr>
          <a:p>
            <a:r>
              <a:rPr lang="zh-CN" altLang="en-US" b="1">
                <a:solidFill>
                  <a:srgbClr val="FFFF00"/>
                </a:solidFill>
              </a:rPr>
              <a:t>班主任和通过个人考试一览，了解每一个学生在班级和年级组里面的成绩情况</a:t>
            </a:r>
            <a:endParaRPr lang="zh-CN" altLang="en-US" b="1">
              <a:solidFill>
                <a:srgbClr val="FFFF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030970" y="733425"/>
            <a:ext cx="2268220" cy="706755"/>
          </a:xfrm>
          <a:prstGeom prst="rect">
            <a:avLst/>
          </a:prstGeom>
          <a:noFill/>
        </p:spPr>
        <p:txBody>
          <a:bodyPr wrap="square" rtlCol="0">
            <a:spAutoFit/>
          </a:bodyPr>
          <a:p>
            <a:r>
              <a:rPr lang="zh-CN" altLang="en-US" sz="4000">
                <a:solidFill>
                  <a:schemeClr val="accent4">
                    <a:lumMod val="40000"/>
                    <a:lumOff val="60000"/>
                  </a:schemeClr>
                </a:solidFill>
              </a:rPr>
              <a:t>偏科分析</a:t>
            </a:r>
            <a:endParaRPr lang="zh-CN" altLang="en-US" sz="4000">
              <a:solidFill>
                <a:schemeClr val="accent4">
                  <a:lumMod val="40000"/>
                  <a:lumOff val="60000"/>
                </a:schemeClr>
              </a:solidFill>
            </a:endParaRPr>
          </a:p>
        </p:txBody>
      </p:sp>
      <p:sp>
        <p:nvSpPr>
          <p:cNvPr id="3" name="文本框 2"/>
          <p:cNvSpPr txBox="1"/>
          <p:nvPr/>
        </p:nvSpPr>
        <p:spPr>
          <a:xfrm>
            <a:off x="7777480" y="1619250"/>
            <a:ext cx="3454400" cy="2306955"/>
          </a:xfrm>
          <a:prstGeom prst="rect">
            <a:avLst/>
          </a:prstGeom>
          <a:noFill/>
        </p:spPr>
        <p:txBody>
          <a:bodyPr wrap="square" rtlCol="0">
            <a:spAutoFit/>
          </a:bodyPr>
          <a:p>
            <a:r>
              <a:rPr lang="zh-CN" altLang="en-US">
                <a:solidFill>
                  <a:srgbClr val="FFFF00"/>
                </a:solidFill>
              </a:rPr>
              <a:t>学生偏科是一个普遍的现象，偏科分析帮助教师分析出偏科的学生和偏科严重程度。这里可以将任意两门课程的排名展示在图表中，系统将两门课程排名相差很大的学生使用红色标记了出来。方便教师寻找需要特别关心的学生。</a:t>
            </a:r>
            <a:endParaRPr lang="zh-CN" altLang="en-US">
              <a:solidFill>
                <a:srgbClr val="FFFF00"/>
              </a:solidFill>
            </a:endParaRPr>
          </a:p>
        </p:txBody>
      </p:sp>
      <p:pic>
        <p:nvPicPr>
          <p:cNvPr id="5" name="图片 4" descr="偏科分析"/>
          <p:cNvPicPr>
            <a:picLocks noChangeAspect="1"/>
          </p:cNvPicPr>
          <p:nvPr/>
        </p:nvPicPr>
        <p:blipFill>
          <a:blip r:embed="rId1"/>
          <a:stretch>
            <a:fillRect/>
          </a:stretch>
        </p:blipFill>
        <p:spPr>
          <a:xfrm>
            <a:off x="1054735" y="1619250"/>
            <a:ext cx="6319520" cy="40894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030970" y="733425"/>
            <a:ext cx="2268220" cy="706755"/>
          </a:xfrm>
          <a:prstGeom prst="rect">
            <a:avLst/>
          </a:prstGeom>
          <a:noFill/>
        </p:spPr>
        <p:txBody>
          <a:bodyPr wrap="square" rtlCol="0">
            <a:spAutoFit/>
          </a:bodyPr>
          <a:p>
            <a:r>
              <a:rPr lang="zh-CN" altLang="en-US" sz="4000">
                <a:solidFill>
                  <a:schemeClr val="accent4">
                    <a:lumMod val="40000"/>
                    <a:lumOff val="60000"/>
                  </a:schemeClr>
                </a:solidFill>
              </a:rPr>
              <a:t>学生主页</a:t>
            </a:r>
            <a:endParaRPr lang="zh-CN" altLang="en-US" sz="4000">
              <a:solidFill>
                <a:schemeClr val="accent4">
                  <a:lumMod val="40000"/>
                  <a:lumOff val="60000"/>
                </a:schemeClr>
              </a:solidFill>
            </a:endParaRPr>
          </a:p>
        </p:txBody>
      </p:sp>
      <p:sp>
        <p:nvSpPr>
          <p:cNvPr id="3" name="文本框 2"/>
          <p:cNvSpPr txBox="1"/>
          <p:nvPr/>
        </p:nvSpPr>
        <p:spPr>
          <a:xfrm>
            <a:off x="7578725" y="1440180"/>
            <a:ext cx="3454400" cy="1476375"/>
          </a:xfrm>
          <a:prstGeom prst="rect">
            <a:avLst/>
          </a:prstGeom>
          <a:noFill/>
        </p:spPr>
        <p:txBody>
          <a:bodyPr wrap="square" rtlCol="0">
            <a:spAutoFit/>
          </a:bodyPr>
          <a:p>
            <a:r>
              <a:rPr lang="zh-CN" altLang="en-US">
                <a:solidFill>
                  <a:srgbClr val="FFFF00"/>
                </a:solidFill>
              </a:rPr>
              <a:t>每个学生拥有一个自己的主页，主页上展示了每个学生的一些基础数据的图表，如果需要知道详细数据，可以点击详细按钮，查看具体数据。</a:t>
            </a:r>
            <a:endParaRPr lang="zh-CN" altLang="en-US">
              <a:solidFill>
                <a:srgbClr val="FFFF00"/>
              </a:solidFill>
            </a:endParaRPr>
          </a:p>
        </p:txBody>
      </p:sp>
      <p:pic>
        <p:nvPicPr>
          <p:cNvPr id="5" name="图片 4" descr="个人首页"/>
          <p:cNvPicPr>
            <a:picLocks noChangeAspect="1"/>
          </p:cNvPicPr>
          <p:nvPr/>
        </p:nvPicPr>
        <p:blipFill>
          <a:blip r:embed="rId1"/>
          <a:stretch>
            <a:fillRect/>
          </a:stretch>
        </p:blipFill>
        <p:spPr>
          <a:xfrm>
            <a:off x="937260" y="1353185"/>
            <a:ext cx="5796280" cy="476821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982345" y="1397000"/>
            <a:ext cx="6464300" cy="4768850"/>
          </a:xfrm>
          <a:prstGeom prst="rect">
            <a:avLst/>
          </a:prstGeom>
        </p:spPr>
      </p:pic>
      <p:sp>
        <p:nvSpPr>
          <p:cNvPr id="4" name="文本框 3"/>
          <p:cNvSpPr txBox="1"/>
          <p:nvPr/>
        </p:nvSpPr>
        <p:spPr>
          <a:xfrm>
            <a:off x="8137525" y="690245"/>
            <a:ext cx="3474085" cy="706755"/>
          </a:xfrm>
          <a:prstGeom prst="rect">
            <a:avLst/>
          </a:prstGeom>
          <a:noFill/>
        </p:spPr>
        <p:txBody>
          <a:bodyPr wrap="square" rtlCol="0">
            <a:spAutoFit/>
          </a:bodyPr>
          <a:p>
            <a:r>
              <a:rPr lang="zh-CN" altLang="en-US" sz="4000">
                <a:solidFill>
                  <a:schemeClr val="accent4">
                    <a:lumMod val="40000"/>
                    <a:lumOff val="60000"/>
                  </a:schemeClr>
                </a:solidFill>
              </a:rPr>
              <a:t>成绩比较工具</a:t>
            </a:r>
            <a:endParaRPr lang="zh-CN" altLang="en-US" sz="4000">
              <a:solidFill>
                <a:schemeClr val="accent4">
                  <a:lumMod val="40000"/>
                  <a:lumOff val="60000"/>
                </a:schemeClr>
              </a:solidFill>
            </a:endParaRPr>
          </a:p>
        </p:txBody>
      </p:sp>
      <p:sp>
        <p:nvSpPr>
          <p:cNvPr id="3" name="文本框 2"/>
          <p:cNvSpPr txBox="1"/>
          <p:nvPr/>
        </p:nvSpPr>
        <p:spPr>
          <a:xfrm>
            <a:off x="7638415" y="1397000"/>
            <a:ext cx="3973195" cy="1198880"/>
          </a:xfrm>
          <a:prstGeom prst="rect">
            <a:avLst/>
          </a:prstGeom>
          <a:noFill/>
        </p:spPr>
        <p:txBody>
          <a:bodyPr wrap="square" rtlCol="0">
            <a:spAutoFit/>
          </a:bodyPr>
          <a:p>
            <a:r>
              <a:rPr lang="zh-CN" altLang="en-US">
                <a:solidFill>
                  <a:srgbClr val="FFFF00"/>
                </a:solidFill>
              </a:rPr>
              <a:t>通过成绩比较工具，可以快速对两个同学的成绩进行对比，分析两个同学分数的差异。工具支持科目和结果过滤</a:t>
            </a:r>
            <a:endParaRPr lang="zh-CN" altLang="en-US">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995410" y="760095"/>
            <a:ext cx="2252980" cy="706755"/>
          </a:xfrm>
          <a:prstGeom prst="rect">
            <a:avLst/>
          </a:prstGeom>
          <a:noFill/>
        </p:spPr>
        <p:txBody>
          <a:bodyPr wrap="square" rtlCol="0">
            <a:spAutoFit/>
          </a:bodyPr>
          <a:p>
            <a:r>
              <a:rPr lang="zh-CN" altLang="en-US" sz="4000">
                <a:solidFill>
                  <a:schemeClr val="accent4">
                    <a:lumMod val="40000"/>
                    <a:lumOff val="60000"/>
                  </a:schemeClr>
                </a:solidFill>
              </a:rPr>
              <a:t>设计理念</a:t>
            </a:r>
            <a:endParaRPr lang="zh-CN" altLang="en-US" sz="4000">
              <a:solidFill>
                <a:schemeClr val="accent4">
                  <a:lumMod val="40000"/>
                  <a:lumOff val="60000"/>
                </a:schemeClr>
              </a:solidFill>
            </a:endParaRPr>
          </a:p>
        </p:txBody>
      </p:sp>
      <p:sp>
        <p:nvSpPr>
          <p:cNvPr id="3" name="文本框 2"/>
          <p:cNvSpPr txBox="1"/>
          <p:nvPr/>
        </p:nvSpPr>
        <p:spPr>
          <a:xfrm>
            <a:off x="1549400" y="2214245"/>
            <a:ext cx="8869680" cy="3969385"/>
          </a:xfrm>
          <a:prstGeom prst="rect">
            <a:avLst/>
          </a:prstGeom>
          <a:noFill/>
        </p:spPr>
        <p:txBody>
          <a:bodyPr wrap="none" rtlCol="0">
            <a:spAutoFit/>
          </a:bodyPr>
          <a:p>
            <a:pPr algn="l"/>
            <a:r>
              <a:rPr lang="zh-CN" altLang="en-US">
                <a:solidFill>
                  <a:srgbClr val="FFFF00"/>
                </a:solidFill>
                <a:sym typeface="+mn-ea"/>
              </a:rPr>
              <a:t>尽可能使得</a:t>
            </a:r>
            <a:r>
              <a:rPr lang="zh-CN" altLang="en-US">
                <a:solidFill>
                  <a:srgbClr val="FFC000"/>
                </a:solidFill>
                <a:sym typeface="+mn-ea"/>
              </a:rPr>
              <a:t>所有群体</a:t>
            </a:r>
            <a:r>
              <a:rPr lang="zh-CN" altLang="en-US">
                <a:solidFill>
                  <a:srgbClr val="FFFF00"/>
                </a:solidFill>
                <a:sym typeface="+mn-ea"/>
              </a:rPr>
              <a:t>都能够获得 消费、考勤 和 成绩信息</a:t>
            </a:r>
            <a:r>
              <a:rPr lang="zh-CN" altLang="en-US">
                <a:solidFill>
                  <a:srgbClr val="FFC000"/>
                </a:solidFill>
                <a:sym typeface="+mn-ea"/>
              </a:rPr>
              <a:t>各领域不同维度</a:t>
            </a:r>
            <a:r>
              <a:rPr lang="zh-CN" altLang="en-US">
                <a:solidFill>
                  <a:srgbClr val="FFFF00"/>
                </a:solidFill>
                <a:sym typeface="+mn-ea"/>
              </a:rPr>
              <a:t>的可视化结果</a:t>
            </a:r>
            <a:endParaRPr lang="zh-CN" altLang="en-US">
              <a:solidFill>
                <a:srgbClr val="FFFF00"/>
              </a:solidFill>
            </a:endParaRPr>
          </a:p>
          <a:p>
            <a:pPr algn="l"/>
            <a:endParaRPr lang="zh-CN" altLang="en-US">
              <a:solidFill>
                <a:srgbClr val="FFFF00"/>
              </a:solidFill>
            </a:endParaRPr>
          </a:p>
          <a:p>
            <a:pPr algn="l"/>
            <a:r>
              <a:rPr lang="zh-CN" altLang="en-US">
                <a:solidFill>
                  <a:srgbClr val="FFFF00"/>
                </a:solidFill>
                <a:sym typeface="+mn-ea"/>
              </a:rPr>
              <a:t>尽可能考虑为</a:t>
            </a:r>
            <a:r>
              <a:rPr lang="zh-CN" altLang="en-US">
                <a:solidFill>
                  <a:srgbClr val="FFC000"/>
                </a:solidFill>
                <a:sym typeface="+mn-ea"/>
              </a:rPr>
              <a:t>不同角色</a:t>
            </a:r>
            <a:r>
              <a:rPr lang="zh-CN" altLang="en-US">
                <a:solidFill>
                  <a:srgbClr val="FFFF00"/>
                </a:solidFill>
                <a:sym typeface="+mn-ea"/>
              </a:rPr>
              <a:t>的用户提供</a:t>
            </a:r>
            <a:r>
              <a:rPr lang="zh-CN" altLang="en-US">
                <a:solidFill>
                  <a:srgbClr val="FFC000"/>
                </a:solidFill>
                <a:sym typeface="+mn-ea"/>
              </a:rPr>
              <a:t>不同粒度</a:t>
            </a:r>
            <a:r>
              <a:rPr lang="zh-CN" altLang="en-US">
                <a:solidFill>
                  <a:srgbClr val="FFFF00"/>
                </a:solidFill>
                <a:sym typeface="+mn-ea"/>
              </a:rPr>
              <a:t>的数据</a:t>
            </a:r>
            <a:endParaRPr lang="zh-CN" altLang="en-US">
              <a:solidFill>
                <a:srgbClr val="FFFF00"/>
              </a:solidFill>
              <a:sym typeface="+mn-ea"/>
            </a:endParaRPr>
          </a:p>
          <a:p>
            <a:pPr algn="l"/>
            <a:endParaRPr lang="zh-CN" altLang="en-US">
              <a:solidFill>
                <a:srgbClr val="FFFF00"/>
              </a:solidFill>
              <a:sym typeface="+mn-ea"/>
            </a:endParaRPr>
          </a:p>
          <a:p>
            <a:pPr algn="l"/>
            <a:r>
              <a:rPr lang="zh-CN" altLang="en-US">
                <a:solidFill>
                  <a:srgbClr val="FFFF00"/>
                </a:solidFill>
                <a:sym typeface="+mn-ea"/>
              </a:rPr>
              <a:t>尽可能通过图表获得寻找一些数据</a:t>
            </a:r>
            <a:r>
              <a:rPr lang="zh-CN" altLang="en-US">
                <a:solidFill>
                  <a:srgbClr val="FFC000"/>
                </a:solidFill>
                <a:sym typeface="+mn-ea"/>
              </a:rPr>
              <a:t>因果性和相关性</a:t>
            </a:r>
            <a:r>
              <a:rPr lang="zh-CN" altLang="en-US">
                <a:solidFill>
                  <a:srgbClr val="FFFF00"/>
                </a:solidFill>
                <a:sym typeface="+mn-ea"/>
              </a:rPr>
              <a:t>，</a:t>
            </a:r>
            <a:r>
              <a:rPr lang="zh-CN" altLang="en-US">
                <a:solidFill>
                  <a:srgbClr val="FFC000"/>
                </a:solidFill>
                <a:sym typeface="+mn-ea"/>
              </a:rPr>
              <a:t>辅助学校进行</a:t>
            </a:r>
            <a:r>
              <a:rPr lang="zh-CN" altLang="en-US">
                <a:solidFill>
                  <a:srgbClr val="FFC000"/>
                </a:solidFill>
                <a:effectLst/>
                <a:sym typeface="+mn-ea"/>
              </a:rPr>
              <a:t>决策</a:t>
            </a:r>
            <a:r>
              <a:rPr lang="zh-CN" altLang="en-US">
                <a:solidFill>
                  <a:srgbClr val="FFC000"/>
                </a:solidFill>
                <a:sym typeface="+mn-ea"/>
              </a:rPr>
              <a:t>，进行</a:t>
            </a:r>
            <a:r>
              <a:rPr lang="zh-CN" altLang="en-US">
                <a:solidFill>
                  <a:srgbClr val="FFC000"/>
                </a:solidFill>
                <a:effectLst/>
                <a:sym typeface="+mn-ea"/>
              </a:rPr>
              <a:t>预警提醒</a:t>
            </a:r>
            <a:endParaRPr lang="zh-CN" altLang="en-US">
              <a:solidFill>
                <a:srgbClr val="FFC000"/>
              </a:solidFill>
            </a:endParaRPr>
          </a:p>
          <a:p>
            <a:pPr algn="l"/>
            <a:endParaRPr lang="zh-CN" altLang="en-US">
              <a:solidFill>
                <a:srgbClr val="FFFF00"/>
              </a:solidFill>
            </a:endParaRPr>
          </a:p>
          <a:p>
            <a:pPr algn="l"/>
            <a:r>
              <a:rPr lang="zh-CN" altLang="en-US">
                <a:solidFill>
                  <a:srgbClr val="FFFF00"/>
                </a:solidFill>
                <a:sym typeface="+mn-ea"/>
              </a:rPr>
              <a:t>尽可能提供过滤器，检索器等工具，达到</a:t>
            </a:r>
            <a:r>
              <a:rPr lang="zh-CN" altLang="en-US">
                <a:solidFill>
                  <a:srgbClr val="FFC000"/>
                </a:solidFill>
                <a:sym typeface="+mn-ea"/>
              </a:rPr>
              <a:t>自助式图表生成</a:t>
            </a:r>
            <a:endParaRPr lang="zh-CN" altLang="en-US">
              <a:solidFill>
                <a:srgbClr val="FFC000"/>
              </a:solidFill>
            </a:endParaRPr>
          </a:p>
          <a:p>
            <a:pPr algn="l"/>
            <a:endParaRPr lang="zh-CN" altLang="en-US">
              <a:solidFill>
                <a:srgbClr val="FFFF00"/>
              </a:solidFill>
            </a:endParaRPr>
          </a:p>
          <a:p>
            <a:pPr algn="l"/>
            <a:r>
              <a:rPr lang="zh-CN" altLang="en-US">
                <a:solidFill>
                  <a:srgbClr val="FFFF00"/>
                </a:solidFill>
                <a:sym typeface="+mn-ea"/>
              </a:rPr>
              <a:t>尽可能为大数据，云平台，人工智能提供</a:t>
            </a:r>
            <a:r>
              <a:rPr lang="zh-CN" altLang="en-US">
                <a:solidFill>
                  <a:srgbClr val="FFC000"/>
                </a:solidFill>
                <a:sym typeface="+mn-ea"/>
              </a:rPr>
              <a:t>最后一公里的服务</a:t>
            </a:r>
            <a:endParaRPr lang="zh-CN" altLang="en-US">
              <a:solidFill>
                <a:srgbClr val="FFFF00"/>
              </a:solidFill>
            </a:endParaRPr>
          </a:p>
          <a:p>
            <a:pPr algn="l"/>
            <a:endParaRPr lang="zh-CN" altLang="en-US">
              <a:solidFill>
                <a:srgbClr val="FFFF00"/>
              </a:solidFill>
            </a:endParaRPr>
          </a:p>
          <a:p>
            <a:pPr algn="l"/>
            <a:r>
              <a:rPr lang="zh-CN" altLang="en-US">
                <a:solidFill>
                  <a:srgbClr val="FFFF00"/>
                </a:solidFill>
                <a:sym typeface="+mn-ea"/>
              </a:rPr>
              <a:t>尽可能设计上保持简约，细节上凸显</a:t>
            </a:r>
            <a:r>
              <a:rPr lang="zh-CN" altLang="en-US">
                <a:solidFill>
                  <a:srgbClr val="FFC000"/>
                </a:solidFill>
                <a:sym typeface="+mn-ea"/>
              </a:rPr>
              <a:t>宁波</a:t>
            </a:r>
            <a:r>
              <a:rPr lang="zh-CN" altLang="en-US">
                <a:solidFill>
                  <a:srgbClr val="FFC000"/>
                </a:solidFill>
                <a:sym typeface="+mn-ea"/>
              </a:rPr>
              <a:t>效</a:t>
            </a:r>
            <a:r>
              <a:rPr lang="zh-CN" altLang="en-US">
                <a:solidFill>
                  <a:srgbClr val="FFC000"/>
                </a:solidFill>
                <a:sym typeface="+mn-ea"/>
              </a:rPr>
              <a:t>实中学的元素</a:t>
            </a:r>
            <a:endParaRPr lang="zh-CN" altLang="en-US">
              <a:solidFill>
                <a:srgbClr val="FFC000"/>
              </a:solidFill>
              <a:sym typeface="+mn-ea"/>
            </a:endParaRPr>
          </a:p>
          <a:p>
            <a:pPr algn="l"/>
            <a:endParaRPr lang="zh-CN" altLang="en-US">
              <a:solidFill>
                <a:srgbClr val="FFC000"/>
              </a:solidFill>
              <a:sym typeface="+mn-ea"/>
            </a:endParaRPr>
          </a:p>
          <a:p>
            <a:pPr algn="l"/>
            <a:r>
              <a:rPr lang="zh-CN" altLang="en-US">
                <a:solidFill>
                  <a:srgbClr val="FFFF00"/>
                </a:solidFill>
                <a:sym typeface="+mn-ea"/>
              </a:rPr>
              <a:t>尽可能使用 开源 免费 的技术，</a:t>
            </a:r>
            <a:r>
              <a:rPr lang="zh-CN" altLang="en-US">
                <a:solidFill>
                  <a:srgbClr val="FFC000"/>
                </a:solidFill>
                <a:sym typeface="+mn-ea"/>
              </a:rPr>
              <a:t>减少用户的支出成本</a:t>
            </a:r>
            <a:endParaRPr lang="zh-CN" altLang="en-US">
              <a:solidFill>
                <a:srgbClr val="FFC000"/>
              </a:solidFill>
            </a:endParaRPr>
          </a:p>
          <a:p>
            <a:endParaRPr lang="zh-CN" altLang="en-US">
              <a:solidFill>
                <a:srgbClr val="FFC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639560" y="713740"/>
            <a:ext cx="4695825" cy="706755"/>
          </a:xfrm>
          <a:prstGeom prst="rect">
            <a:avLst/>
          </a:prstGeom>
          <a:noFill/>
        </p:spPr>
        <p:txBody>
          <a:bodyPr wrap="square" rtlCol="0">
            <a:spAutoFit/>
          </a:bodyPr>
          <a:p>
            <a:r>
              <a:rPr lang="zh-CN" altLang="en-US" sz="4000">
                <a:solidFill>
                  <a:schemeClr val="accent4">
                    <a:lumMod val="40000"/>
                    <a:lumOff val="60000"/>
                  </a:schemeClr>
                </a:solidFill>
              </a:rPr>
              <a:t>趋势预测 </a:t>
            </a:r>
            <a:r>
              <a:rPr lang="en-US" altLang="zh-CN" sz="4000">
                <a:solidFill>
                  <a:schemeClr val="accent4">
                    <a:lumMod val="40000"/>
                    <a:lumOff val="60000"/>
                  </a:schemeClr>
                </a:solidFill>
              </a:rPr>
              <a:t>- </a:t>
            </a:r>
            <a:r>
              <a:rPr lang="zh-CN" altLang="en-US" sz="4000">
                <a:solidFill>
                  <a:schemeClr val="accent4">
                    <a:lumMod val="40000"/>
                    <a:lumOff val="60000"/>
                  </a:schemeClr>
                </a:solidFill>
              </a:rPr>
              <a:t>简单时序</a:t>
            </a:r>
            <a:endParaRPr lang="zh-CN" altLang="en-US" sz="4000">
              <a:solidFill>
                <a:schemeClr val="accent4">
                  <a:lumMod val="40000"/>
                  <a:lumOff val="60000"/>
                </a:schemeClr>
              </a:solidFill>
            </a:endParaRPr>
          </a:p>
        </p:txBody>
      </p:sp>
      <p:sp>
        <p:nvSpPr>
          <p:cNvPr id="3" name="文本框 2"/>
          <p:cNvSpPr txBox="1"/>
          <p:nvPr/>
        </p:nvSpPr>
        <p:spPr>
          <a:xfrm>
            <a:off x="1029970" y="5049520"/>
            <a:ext cx="10365740" cy="922020"/>
          </a:xfrm>
          <a:prstGeom prst="rect">
            <a:avLst/>
          </a:prstGeom>
          <a:noFill/>
        </p:spPr>
        <p:txBody>
          <a:bodyPr wrap="square" rtlCol="0">
            <a:spAutoFit/>
          </a:bodyPr>
          <a:p>
            <a:pPr algn="l"/>
            <a:r>
              <a:rPr lang="zh-CN" altLang="en-US">
                <a:solidFill>
                  <a:srgbClr val="FFFF00"/>
                </a:solidFill>
              </a:rPr>
              <a:t>通过对于</a:t>
            </a:r>
            <a:r>
              <a:rPr lang="zh-CN" altLang="en-US">
                <a:solidFill>
                  <a:srgbClr val="FFFF00"/>
                </a:solidFill>
                <a:sym typeface="+mn-ea"/>
              </a:rPr>
              <a:t>等第</a:t>
            </a:r>
            <a:r>
              <a:rPr lang="zh-CN" altLang="en-US">
                <a:solidFill>
                  <a:srgbClr val="FFFF00"/>
                </a:solidFill>
              </a:rPr>
              <a:t>平均值，最后一个等第，以及等第的变化趋势，进行加权计算之后，预测下一个等第</a:t>
            </a:r>
            <a:endParaRPr lang="zh-CN" altLang="en-US">
              <a:solidFill>
                <a:srgbClr val="FFFF00"/>
              </a:solidFill>
            </a:endParaRPr>
          </a:p>
          <a:p>
            <a:pPr algn="l"/>
            <a:r>
              <a:rPr lang="zh-CN" altLang="en-US">
                <a:solidFill>
                  <a:srgbClr val="FFFF00"/>
                </a:solidFill>
              </a:rPr>
              <a:t>（尝试过使用差分整合移动平均自回归模型ARIMA模型分析，不过由于数据不够，无法分析出周期变化，所以没有采纳）</a:t>
            </a:r>
            <a:endParaRPr lang="zh-CN" altLang="en-US">
              <a:solidFill>
                <a:srgbClr val="FFFF00"/>
              </a:solidFill>
            </a:endParaRPr>
          </a:p>
        </p:txBody>
      </p:sp>
      <p:pic>
        <p:nvPicPr>
          <p:cNvPr id="5" name="图片 4"/>
          <p:cNvPicPr>
            <a:picLocks noChangeAspect="1"/>
          </p:cNvPicPr>
          <p:nvPr/>
        </p:nvPicPr>
        <p:blipFill>
          <a:blip r:embed="rId1"/>
          <a:stretch>
            <a:fillRect/>
          </a:stretch>
        </p:blipFill>
        <p:spPr>
          <a:xfrm>
            <a:off x="2522855" y="1494155"/>
            <a:ext cx="6861175" cy="338645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6790690" y="676275"/>
            <a:ext cx="4676775" cy="706755"/>
          </a:xfrm>
          <a:prstGeom prst="rect">
            <a:avLst/>
          </a:prstGeom>
          <a:noFill/>
        </p:spPr>
        <p:txBody>
          <a:bodyPr wrap="square" rtlCol="0">
            <a:spAutoFit/>
          </a:bodyPr>
          <a:p>
            <a:r>
              <a:rPr lang="zh-CN" altLang="en-US" sz="4000">
                <a:solidFill>
                  <a:schemeClr val="accent4">
                    <a:lumMod val="40000"/>
                    <a:lumOff val="60000"/>
                  </a:schemeClr>
                </a:solidFill>
              </a:rPr>
              <a:t>趋势预测 </a:t>
            </a:r>
            <a:r>
              <a:rPr lang="en-US" altLang="zh-CN" sz="4000">
                <a:solidFill>
                  <a:schemeClr val="accent4">
                    <a:lumMod val="40000"/>
                    <a:lumOff val="60000"/>
                  </a:schemeClr>
                </a:solidFill>
              </a:rPr>
              <a:t>- </a:t>
            </a:r>
            <a:r>
              <a:rPr lang="zh-CN" altLang="en-US" sz="4000">
                <a:solidFill>
                  <a:schemeClr val="accent4">
                    <a:lumMod val="40000"/>
                    <a:lumOff val="60000"/>
                  </a:schemeClr>
                </a:solidFill>
              </a:rPr>
              <a:t>机器学习</a:t>
            </a:r>
            <a:endParaRPr lang="zh-CN" altLang="en-US" sz="4000">
              <a:solidFill>
                <a:schemeClr val="accent4">
                  <a:lumMod val="40000"/>
                  <a:lumOff val="60000"/>
                </a:schemeClr>
              </a:solidFill>
            </a:endParaRPr>
          </a:p>
        </p:txBody>
      </p:sp>
      <p:pic>
        <p:nvPicPr>
          <p:cNvPr id="6" name="图片 6"/>
          <p:cNvPicPr>
            <a:picLocks noChangeAspect="1"/>
          </p:cNvPicPr>
          <p:nvPr/>
        </p:nvPicPr>
        <p:blipFill>
          <a:blip r:embed="rId1"/>
          <a:stretch>
            <a:fillRect/>
          </a:stretch>
        </p:blipFill>
        <p:spPr>
          <a:xfrm>
            <a:off x="1001395" y="1691323"/>
            <a:ext cx="5274310" cy="4344035"/>
          </a:xfrm>
          <a:prstGeom prst="rect">
            <a:avLst/>
          </a:prstGeom>
        </p:spPr>
      </p:pic>
      <p:sp>
        <p:nvSpPr>
          <p:cNvPr id="3" name="文本框 2"/>
          <p:cNvSpPr txBox="1"/>
          <p:nvPr/>
        </p:nvSpPr>
        <p:spPr>
          <a:xfrm>
            <a:off x="6463665" y="1691640"/>
            <a:ext cx="4552950" cy="1476375"/>
          </a:xfrm>
          <a:prstGeom prst="rect">
            <a:avLst/>
          </a:prstGeom>
          <a:noFill/>
        </p:spPr>
        <p:txBody>
          <a:bodyPr wrap="square" rtlCol="0">
            <a:spAutoFit/>
          </a:bodyPr>
          <a:p>
            <a:pPr algn="l"/>
            <a:r>
              <a:rPr lang="zh-CN" altLang="en-US">
                <a:solidFill>
                  <a:srgbClr val="FFFF00"/>
                </a:solidFill>
              </a:rPr>
              <a:t>这里我们选择了工业界十分优秀的</a:t>
            </a:r>
            <a:r>
              <a:rPr lang="zh-CN" altLang="en-US">
                <a:solidFill>
                  <a:srgbClr val="FFC000"/>
                </a:solidFill>
              </a:rPr>
              <a:t>lightgbm</a:t>
            </a:r>
            <a:r>
              <a:rPr lang="zh-CN" altLang="en-US">
                <a:solidFill>
                  <a:srgbClr val="FFFF00"/>
                </a:solidFill>
              </a:rPr>
              <a:t> 模型建模，该模型训练速度快，易部署，鲁棒性好，且具有良好的特征筛选能力。通过参数配置即可实现对于一些低质量信号及特征的过滤。</a:t>
            </a:r>
            <a:endParaRPr lang="zh-CN" altLang="en-US">
              <a:solidFill>
                <a:srgbClr val="FFFF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133080" y="704215"/>
            <a:ext cx="3277870" cy="706755"/>
          </a:xfrm>
          <a:prstGeom prst="rect">
            <a:avLst/>
          </a:prstGeom>
          <a:noFill/>
        </p:spPr>
        <p:txBody>
          <a:bodyPr wrap="square" rtlCol="0">
            <a:spAutoFit/>
          </a:bodyPr>
          <a:p>
            <a:r>
              <a:rPr lang="zh-CN" altLang="en-US" sz="4000">
                <a:solidFill>
                  <a:schemeClr val="accent4">
                    <a:lumMod val="40000"/>
                    <a:lumOff val="60000"/>
                  </a:schemeClr>
                </a:solidFill>
              </a:rPr>
              <a:t>成绩风险警报</a:t>
            </a:r>
            <a:endParaRPr lang="zh-CN" altLang="en-US" sz="4000">
              <a:solidFill>
                <a:schemeClr val="accent4">
                  <a:lumMod val="40000"/>
                  <a:lumOff val="60000"/>
                </a:schemeClr>
              </a:solidFill>
            </a:endParaRPr>
          </a:p>
        </p:txBody>
      </p:sp>
      <p:pic>
        <p:nvPicPr>
          <p:cNvPr id="3" name="图片 2"/>
          <p:cNvPicPr>
            <a:picLocks noChangeAspect="1"/>
          </p:cNvPicPr>
          <p:nvPr/>
        </p:nvPicPr>
        <p:blipFill>
          <a:blip r:embed="rId1"/>
          <a:stretch>
            <a:fillRect/>
          </a:stretch>
        </p:blipFill>
        <p:spPr>
          <a:xfrm>
            <a:off x="2995295" y="1410970"/>
            <a:ext cx="5828665" cy="3873500"/>
          </a:xfrm>
          <a:prstGeom prst="rect">
            <a:avLst/>
          </a:prstGeom>
        </p:spPr>
      </p:pic>
      <p:sp>
        <p:nvSpPr>
          <p:cNvPr id="5" name="文本框 4"/>
          <p:cNvSpPr txBox="1"/>
          <p:nvPr/>
        </p:nvSpPr>
        <p:spPr>
          <a:xfrm>
            <a:off x="3524885" y="5284470"/>
            <a:ext cx="4768850" cy="922020"/>
          </a:xfrm>
          <a:prstGeom prst="rect">
            <a:avLst/>
          </a:prstGeom>
          <a:noFill/>
        </p:spPr>
        <p:txBody>
          <a:bodyPr wrap="square" rtlCol="0">
            <a:spAutoFit/>
          </a:bodyPr>
          <a:p>
            <a:r>
              <a:rPr lang="zh-CN" altLang="en-US">
                <a:solidFill>
                  <a:srgbClr val="FFFF00"/>
                </a:solidFill>
              </a:rPr>
              <a:t>通过成绩风险警报提醒学生成绩下滑</a:t>
            </a:r>
            <a:endParaRPr lang="zh-CN" altLang="en-US">
              <a:solidFill>
                <a:srgbClr val="FFFF00"/>
              </a:solidFill>
            </a:endParaRPr>
          </a:p>
          <a:p>
            <a:r>
              <a:rPr lang="zh-CN" altLang="en-US">
                <a:solidFill>
                  <a:srgbClr val="FFFF00"/>
                </a:solidFill>
              </a:rPr>
              <a:t>学生和教师可以对学生进行干预，分析并且寻找成绩下滑的原因，帮助学生提高成绩</a:t>
            </a:r>
            <a:endParaRPr lang="zh-CN" altLang="en-US">
              <a:solidFill>
                <a:srgbClr val="FFFF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085455" y="657225"/>
            <a:ext cx="3401695" cy="706755"/>
          </a:xfrm>
          <a:prstGeom prst="rect">
            <a:avLst/>
          </a:prstGeom>
          <a:noFill/>
        </p:spPr>
        <p:txBody>
          <a:bodyPr wrap="square" rtlCol="0">
            <a:spAutoFit/>
          </a:bodyPr>
          <a:p>
            <a:r>
              <a:rPr lang="zh-CN" altLang="en-US" sz="4000">
                <a:solidFill>
                  <a:schemeClr val="accent4">
                    <a:lumMod val="40000"/>
                    <a:lumOff val="60000"/>
                  </a:schemeClr>
                </a:solidFill>
              </a:rPr>
              <a:t>学校订制元素</a:t>
            </a:r>
            <a:endParaRPr lang="zh-CN" altLang="en-US" sz="4000">
              <a:solidFill>
                <a:schemeClr val="accent4">
                  <a:lumMod val="40000"/>
                  <a:lumOff val="60000"/>
                </a:schemeClr>
              </a:solidFill>
            </a:endParaRPr>
          </a:p>
        </p:txBody>
      </p:sp>
      <p:pic>
        <p:nvPicPr>
          <p:cNvPr id="3" name="图片 2"/>
          <p:cNvPicPr>
            <a:picLocks noChangeAspect="1"/>
          </p:cNvPicPr>
          <p:nvPr/>
        </p:nvPicPr>
        <p:blipFill>
          <a:blip r:embed="rId1"/>
          <a:stretch>
            <a:fillRect/>
          </a:stretch>
        </p:blipFill>
        <p:spPr>
          <a:xfrm>
            <a:off x="1118235" y="1911985"/>
            <a:ext cx="3978910" cy="723900"/>
          </a:xfrm>
          <a:prstGeom prst="rect">
            <a:avLst/>
          </a:prstGeom>
        </p:spPr>
      </p:pic>
      <p:sp>
        <p:nvSpPr>
          <p:cNvPr id="5" name="文本框 4"/>
          <p:cNvSpPr txBox="1"/>
          <p:nvPr/>
        </p:nvSpPr>
        <p:spPr>
          <a:xfrm>
            <a:off x="1407160" y="1420495"/>
            <a:ext cx="6891020" cy="368300"/>
          </a:xfrm>
          <a:prstGeom prst="rect">
            <a:avLst/>
          </a:prstGeom>
          <a:noFill/>
        </p:spPr>
        <p:txBody>
          <a:bodyPr wrap="none" rtlCol="0">
            <a:spAutoFit/>
          </a:bodyPr>
          <a:p>
            <a:r>
              <a:rPr lang="zh-CN" altLang="en-US">
                <a:solidFill>
                  <a:srgbClr val="FFFF00"/>
                </a:solidFill>
              </a:rPr>
              <a:t>在保证通用性的前提下，将一些 宁波效实中学 的元素放入</a:t>
            </a:r>
            <a:r>
              <a:rPr lang="en-US" altLang="zh-CN">
                <a:solidFill>
                  <a:srgbClr val="FFFF00"/>
                </a:solidFill>
              </a:rPr>
              <a:t>UI</a:t>
            </a:r>
            <a:r>
              <a:rPr lang="zh-CN" altLang="en-US">
                <a:solidFill>
                  <a:srgbClr val="FFFF00"/>
                </a:solidFill>
              </a:rPr>
              <a:t>设计中</a:t>
            </a:r>
            <a:endParaRPr lang="zh-CN" altLang="en-US">
              <a:solidFill>
                <a:srgbClr val="FFFF00"/>
              </a:solidFill>
            </a:endParaRPr>
          </a:p>
        </p:txBody>
      </p:sp>
      <p:sp>
        <p:nvSpPr>
          <p:cNvPr id="6" name="文本框 5"/>
          <p:cNvSpPr txBox="1"/>
          <p:nvPr/>
        </p:nvSpPr>
        <p:spPr>
          <a:xfrm>
            <a:off x="1118235" y="2769235"/>
            <a:ext cx="2548890" cy="368300"/>
          </a:xfrm>
          <a:prstGeom prst="rect">
            <a:avLst/>
          </a:prstGeom>
          <a:noFill/>
        </p:spPr>
        <p:txBody>
          <a:bodyPr wrap="none" rtlCol="0">
            <a:spAutoFit/>
          </a:bodyPr>
          <a:p>
            <a:r>
              <a:rPr lang="zh-CN" altLang="en-US">
                <a:solidFill>
                  <a:srgbClr val="FFFF00"/>
                </a:solidFill>
              </a:rPr>
              <a:t>带有学校</a:t>
            </a:r>
            <a:r>
              <a:rPr lang="en-US" altLang="zh-CN">
                <a:solidFill>
                  <a:srgbClr val="FFFF00"/>
                </a:solidFill>
              </a:rPr>
              <a:t>LOGO</a:t>
            </a:r>
            <a:r>
              <a:rPr lang="zh-CN" altLang="en-US">
                <a:solidFill>
                  <a:srgbClr val="FFFF00"/>
                </a:solidFill>
              </a:rPr>
              <a:t>的导航栏</a:t>
            </a:r>
            <a:endParaRPr lang="zh-CN" altLang="en-US">
              <a:solidFill>
                <a:srgbClr val="FFFF00"/>
              </a:solidFill>
            </a:endParaRPr>
          </a:p>
        </p:txBody>
      </p:sp>
      <p:sp>
        <p:nvSpPr>
          <p:cNvPr id="8" name="文本框 7"/>
          <p:cNvSpPr txBox="1"/>
          <p:nvPr/>
        </p:nvSpPr>
        <p:spPr>
          <a:xfrm>
            <a:off x="1118235" y="5535930"/>
            <a:ext cx="5330190" cy="368300"/>
          </a:xfrm>
          <a:prstGeom prst="rect">
            <a:avLst/>
          </a:prstGeom>
          <a:noFill/>
        </p:spPr>
        <p:txBody>
          <a:bodyPr wrap="square" rtlCol="0">
            <a:spAutoFit/>
          </a:bodyPr>
          <a:p>
            <a:r>
              <a:rPr lang="zh-CN" altLang="en-US">
                <a:solidFill>
                  <a:srgbClr val="FFFF00"/>
                </a:solidFill>
              </a:rPr>
              <a:t>网站背景是学校教学楼图片和学校</a:t>
            </a:r>
            <a:r>
              <a:rPr lang="en-US" altLang="zh-CN">
                <a:solidFill>
                  <a:srgbClr val="FFFF00"/>
                </a:solidFill>
              </a:rPr>
              <a:t>LOGO</a:t>
            </a:r>
            <a:r>
              <a:rPr lang="zh-CN" altLang="en-US">
                <a:solidFill>
                  <a:srgbClr val="FFFF00"/>
                </a:solidFill>
              </a:rPr>
              <a:t>的水印效果</a:t>
            </a:r>
            <a:endParaRPr lang="zh-CN" altLang="en-US">
              <a:solidFill>
                <a:srgbClr val="FFFF00"/>
              </a:solidFill>
            </a:endParaRPr>
          </a:p>
        </p:txBody>
      </p:sp>
      <p:pic>
        <p:nvPicPr>
          <p:cNvPr id="9" name="图片 8" descr="background"/>
          <p:cNvPicPr>
            <a:picLocks noChangeAspect="1"/>
          </p:cNvPicPr>
          <p:nvPr/>
        </p:nvPicPr>
        <p:blipFill>
          <a:blip r:embed="rId2"/>
          <a:stretch>
            <a:fillRect/>
          </a:stretch>
        </p:blipFill>
        <p:spPr>
          <a:xfrm>
            <a:off x="1118235" y="3137535"/>
            <a:ext cx="3978910" cy="2238375"/>
          </a:xfrm>
          <a:prstGeom prst="rect">
            <a:avLst/>
          </a:prstGeom>
        </p:spPr>
      </p:pic>
      <p:pic>
        <p:nvPicPr>
          <p:cNvPr id="10" name="图片 9"/>
          <p:cNvPicPr>
            <a:picLocks noChangeAspect="1"/>
          </p:cNvPicPr>
          <p:nvPr/>
        </p:nvPicPr>
        <p:blipFill>
          <a:blip r:embed="rId3"/>
          <a:stretch>
            <a:fillRect/>
          </a:stretch>
        </p:blipFill>
        <p:spPr>
          <a:xfrm>
            <a:off x="5713730" y="1911985"/>
            <a:ext cx="5220970" cy="2644775"/>
          </a:xfrm>
          <a:prstGeom prst="rect">
            <a:avLst/>
          </a:prstGeom>
        </p:spPr>
      </p:pic>
      <p:sp>
        <p:nvSpPr>
          <p:cNvPr id="11" name="文本框 10"/>
          <p:cNvSpPr txBox="1"/>
          <p:nvPr/>
        </p:nvSpPr>
        <p:spPr>
          <a:xfrm>
            <a:off x="7141210" y="4767580"/>
            <a:ext cx="2584450" cy="368300"/>
          </a:xfrm>
          <a:prstGeom prst="rect">
            <a:avLst/>
          </a:prstGeom>
          <a:noFill/>
        </p:spPr>
        <p:txBody>
          <a:bodyPr wrap="square" rtlCol="0">
            <a:spAutoFit/>
          </a:bodyPr>
          <a:p>
            <a:r>
              <a:rPr lang="zh-CN" altLang="en-US">
                <a:solidFill>
                  <a:srgbClr val="FFFF00"/>
                </a:solidFill>
              </a:rPr>
              <a:t>东部和白杨校区的图片</a:t>
            </a:r>
            <a:endParaRPr lang="zh-CN" altLang="en-US">
              <a:solidFill>
                <a:srgbClr val="FFFF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085455" y="657225"/>
            <a:ext cx="3401695" cy="706755"/>
          </a:xfrm>
          <a:prstGeom prst="rect">
            <a:avLst/>
          </a:prstGeom>
          <a:noFill/>
        </p:spPr>
        <p:txBody>
          <a:bodyPr wrap="square" rtlCol="0">
            <a:spAutoFit/>
          </a:bodyPr>
          <a:p>
            <a:r>
              <a:rPr lang="en-US" altLang="zh-CN" sz="4000">
                <a:solidFill>
                  <a:schemeClr val="accent4">
                    <a:lumMod val="40000"/>
                    <a:lumOff val="60000"/>
                  </a:schemeClr>
                </a:solidFill>
              </a:rPr>
              <a:t>30+</a:t>
            </a:r>
            <a:r>
              <a:rPr lang="zh-CN" altLang="en-US" sz="4000">
                <a:solidFill>
                  <a:schemeClr val="accent4">
                    <a:lumMod val="40000"/>
                    <a:lumOff val="60000"/>
                  </a:schemeClr>
                </a:solidFill>
              </a:rPr>
              <a:t>画面</a:t>
            </a:r>
            <a:r>
              <a:rPr lang="en-US" altLang="zh-CN" sz="4000">
                <a:solidFill>
                  <a:schemeClr val="accent4">
                    <a:lumMod val="40000"/>
                    <a:lumOff val="60000"/>
                  </a:schemeClr>
                </a:solidFill>
              </a:rPr>
              <a:t>/</a:t>
            </a:r>
            <a:r>
              <a:rPr lang="zh-CN" altLang="en-US" sz="4000">
                <a:solidFill>
                  <a:schemeClr val="accent4">
                    <a:lumMod val="40000"/>
                    <a:lumOff val="60000"/>
                  </a:schemeClr>
                </a:solidFill>
              </a:rPr>
              <a:t>功能</a:t>
            </a:r>
            <a:endParaRPr lang="zh-CN" altLang="en-US" sz="4000">
              <a:solidFill>
                <a:schemeClr val="accent4">
                  <a:lumMod val="40000"/>
                  <a:lumOff val="60000"/>
                </a:schemeClr>
              </a:solidFill>
            </a:endParaRPr>
          </a:p>
        </p:txBody>
      </p:sp>
      <p:pic>
        <p:nvPicPr>
          <p:cNvPr id="6" name="图片 5" descr="XMind"/>
          <p:cNvPicPr>
            <a:picLocks noChangeAspect="1"/>
          </p:cNvPicPr>
          <p:nvPr/>
        </p:nvPicPr>
        <p:blipFill>
          <a:blip r:embed="rId1"/>
          <a:stretch>
            <a:fillRect/>
          </a:stretch>
        </p:blipFill>
        <p:spPr>
          <a:xfrm>
            <a:off x="2829560" y="1363980"/>
            <a:ext cx="5821045" cy="47371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34ff7ba42e07efafbacad8316bbf25b"/>
          <p:cNvPicPr>
            <a:picLocks noChangeAspect="1"/>
          </p:cNvPicPr>
          <p:nvPr/>
        </p:nvPicPr>
        <p:blipFill>
          <a:blip r:embed="rId1"/>
          <a:stretch>
            <a:fillRect/>
          </a:stretch>
        </p:blipFill>
        <p:spPr>
          <a:xfrm>
            <a:off x="1142365" y="1528445"/>
            <a:ext cx="3395980" cy="1910080"/>
          </a:xfrm>
          <a:prstGeom prst="rect">
            <a:avLst/>
          </a:prstGeom>
        </p:spPr>
      </p:pic>
      <p:pic>
        <p:nvPicPr>
          <p:cNvPr id="3" name="图片 2" descr="首页20190404"/>
          <p:cNvPicPr>
            <a:picLocks noChangeAspect="1"/>
          </p:cNvPicPr>
          <p:nvPr/>
        </p:nvPicPr>
        <p:blipFill>
          <a:blip r:embed="rId2"/>
          <a:stretch>
            <a:fillRect/>
          </a:stretch>
        </p:blipFill>
        <p:spPr>
          <a:xfrm>
            <a:off x="4178300" y="1528445"/>
            <a:ext cx="3585845" cy="2016760"/>
          </a:xfrm>
          <a:prstGeom prst="rect">
            <a:avLst/>
          </a:prstGeom>
        </p:spPr>
      </p:pic>
      <p:sp>
        <p:nvSpPr>
          <p:cNvPr id="4" name="文本框 3"/>
          <p:cNvSpPr txBox="1"/>
          <p:nvPr/>
        </p:nvSpPr>
        <p:spPr>
          <a:xfrm>
            <a:off x="6724650" y="704215"/>
            <a:ext cx="4573270" cy="706755"/>
          </a:xfrm>
          <a:prstGeom prst="rect">
            <a:avLst/>
          </a:prstGeom>
          <a:noFill/>
        </p:spPr>
        <p:txBody>
          <a:bodyPr wrap="square" rtlCol="0">
            <a:spAutoFit/>
          </a:bodyPr>
          <a:p>
            <a:r>
              <a:rPr lang="zh-CN" altLang="en-US" sz="4000">
                <a:solidFill>
                  <a:schemeClr val="accent4">
                    <a:lumMod val="40000"/>
                    <a:lumOff val="60000"/>
                  </a:schemeClr>
                </a:solidFill>
              </a:rPr>
              <a:t>设计的心路历程</a:t>
            </a:r>
            <a:endParaRPr lang="zh-CN" altLang="en-US" sz="4000">
              <a:solidFill>
                <a:schemeClr val="accent4">
                  <a:lumMod val="40000"/>
                  <a:lumOff val="60000"/>
                </a:schemeClr>
              </a:solidFill>
            </a:endParaRPr>
          </a:p>
        </p:txBody>
      </p:sp>
      <p:pic>
        <p:nvPicPr>
          <p:cNvPr id="5" name="图片 4" descr="首页20190531"/>
          <p:cNvPicPr>
            <a:picLocks noChangeAspect="1"/>
          </p:cNvPicPr>
          <p:nvPr/>
        </p:nvPicPr>
        <p:blipFill>
          <a:blip r:embed="rId3"/>
          <a:stretch>
            <a:fillRect/>
          </a:stretch>
        </p:blipFill>
        <p:spPr>
          <a:xfrm>
            <a:off x="7567930" y="1511935"/>
            <a:ext cx="3910965" cy="2007870"/>
          </a:xfrm>
          <a:prstGeom prst="rect">
            <a:avLst/>
          </a:prstGeom>
        </p:spPr>
      </p:pic>
      <p:pic>
        <p:nvPicPr>
          <p:cNvPr id="6" name="图片 5" descr="考试20190404"/>
          <p:cNvPicPr>
            <a:picLocks noChangeAspect="1"/>
          </p:cNvPicPr>
          <p:nvPr/>
        </p:nvPicPr>
        <p:blipFill>
          <a:blip r:embed="rId4"/>
          <a:stretch>
            <a:fillRect/>
          </a:stretch>
        </p:blipFill>
        <p:spPr>
          <a:xfrm>
            <a:off x="2615565" y="3336290"/>
            <a:ext cx="2952115" cy="2311400"/>
          </a:xfrm>
          <a:prstGeom prst="rect">
            <a:avLst/>
          </a:prstGeom>
        </p:spPr>
      </p:pic>
      <p:pic>
        <p:nvPicPr>
          <p:cNvPr id="8" name="图片 7" descr="考试20190531"/>
          <p:cNvPicPr>
            <a:picLocks noChangeAspect="1"/>
          </p:cNvPicPr>
          <p:nvPr/>
        </p:nvPicPr>
        <p:blipFill>
          <a:blip r:embed="rId5"/>
          <a:stretch>
            <a:fillRect/>
          </a:stretch>
        </p:blipFill>
        <p:spPr>
          <a:xfrm>
            <a:off x="5762625" y="3336290"/>
            <a:ext cx="4516755" cy="2312035"/>
          </a:xfrm>
          <a:prstGeom prst="rect">
            <a:avLst/>
          </a:prstGeom>
        </p:spPr>
      </p:pic>
      <p:sp>
        <p:nvSpPr>
          <p:cNvPr id="9" name="文本框 8"/>
          <p:cNvSpPr txBox="1"/>
          <p:nvPr/>
        </p:nvSpPr>
        <p:spPr>
          <a:xfrm>
            <a:off x="3387725" y="5777230"/>
            <a:ext cx="5416550" cy="368300"/>
          </a:xfrm>
          <a:prstGeom prst="rect">
            <a:avLst/>
          </a:prstGeom>
          <a:noFill/>
        </p:spPr>
        <p:txBody>
          <a:bodyPr wrap="none" rtlCol="0">
            <a:spAutoFit/>
          </a:bodyPr>
          <a:p>
            <a:r>
              <a:rPr lang="zh-CN" altLang="en-US">
                <a:solidFill>
                  <a:schemeClr val="accent4">
                    <a:lumMod val="40000"/>
                    <a:lumOff val="60000"/>
                  </a:schemeClr>
                </a:solidFill>
              </a:rPr>
              <a:t>在美工的协助下，</a:t>
            </a:r>
            <a:r>
              <a:rPr lang="en-US" altLang="zh-CN">
                <a:solidFill>
                  <a:schemeClr val="accent4">
                    <a:lumMod val="40000"/>
                    <a:lumOff val="60000"/>
                  </a:schemeClr>
                </a:solidFill>
              </a:rPr>
              <a:t>UI</a:t>
            </a:r>
            <a:r>
              <a:rPr lang="zh-CN" altLang="en-US">
                <a:solidFill>
                  <a:schemeClr val="accent4">
                    <a:lumMod val="40000"/>
                    <a:lumOff val="60000"/>
                  </a:schemeClr>
                </a:solidFill>
              </a:rPr>
              <a:t>设计修改了很多稿，才最终定型</a:t>
            </a:r>
            <a:endParaRPr lang="zh-CN" altLang="en-US">
              <a:solidFill>
                <a:schemeClr val="accent4">
                  <a:lumMod val="40000"/>
                  <a:lumOff val="60000"/>
                </a:schemeClr>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700135" y="694690"/>
            <a:ext cx="2729865" cy="706755"/>
          </a:xfrm>
          <a:prstGeom prst="rect">
            <a:avLst/>
          </a:prstGeom>
          <a:noFill/>
        </p:spPr>
        <p:txBody>
          <a:bodyPr wrap="square" rtlCol="0">
            <a:spAutoFit/>
          </a:bodyPr>
          <a:p>
            <a:r>
              <a:rPr lang="zh-CN" altLang="en-US" sz="4000">
                <a:solidFill>
                  <a:schemeClr val="accent4">
                    <a:lumMod val="40000"/>
                    <a:lumOff val="60000"/>
                  </a:schemeClr>
                </a:solidFill>
              </a:rPr>
              <a:t>改进和展望</a:t>
            </a:r>
            <a:endParaRPr lang="zh-CN" altLang="en-US" sz="4000">
              <a:solidFill>
                <a:schemeClr val="accent4">
                  <a:lumMod val="40000"/>
                  <a:lumOff val="60000"/>
                </a:schemeClr>
              </a:solidFill>
            </a:endParaRPr>
          </a:p>
        </p:txBody>
      </p:sp>
      <p:sp>
        <p:nvSpPr>
          <p:cNvPr id="2" name="文本框 1"/>
          <p:cNvSpPr txBox="1"/>
          <p:nvPr/>
        </p:nvSpPr>
        <p:spPr>
          <a:xfrm>
            <a:off x="1520825" y="1713865"/>
            <a:ext cx="8714740" cy="3692525"/>
          </a:xfrm>
          <a:prstGeom prst="rect">
            <a:avLst/>
          </a:prstGeom>
          <a:noFill/>
        </p:spPr>
        <p:txBody>
          <a:bodyPr wrap="square" rtlCol="0">
            <a:spAutoFit/>
          </a:bodyPr>
          <a:p>
            <a:r>
              <a:rPr lang="zh-CN" altLang="en-US">
                <a:solidFill>
                  <a:srgbClr val="FFFF00"/>
                </a:solidFill>
              </a:rPr>
              <a:t>由于一些技术原因，部分</a:t>
            </a:r>
            <a:r>
              <a:rPr lang="en-US" altLang="zh-CN">
                <a:solidFill>
                  <a:srgbClr val="FFFF00"/>
                </a:solidFill>
              </a:rPr>
              <a:t>3D</a:t>
            </a:r>
            <a:r>
              <a:rPr lang="zh-CN" altLang="en-US">
                <a:solidFill>
                  <a:srgbClr val="FFFF00"/>
                </a:solidFill>
              </a:rPr>
              <a:t>图表被迫加上了边框，和整体风格产生了一些差异，需要改进或者考虑其他方案</a:t>
            </a:r>
            <a:endParaRPr lang="zh-CN" altLang="en-US">
              <a:solidFill>
                <a:srgbClr val="FFFF00"/>
              </a:solidFill>
            </a:endParaRPr>
          </a:p>
          <a:p>
            <a:endParaRPr lang="zh-CN" altLang="en-US">
              <a:solidFill>
                <a:srgbClr val="FFFF00"/>
              </a:solidFill>
            </a:endParaRPr>
          </a:p>
          <a:p>
            <a:r>
              <a:rPr lang="zh-CN" altLang="en-US">
                <a:solidFill>
                  <a:srgbClr val="FFFF00"/>
                </a:solidFill>
              </a:rPr>
              <a:t>机器学习部分，希望有机会和学校合作，获得更加完整的数据</a:t>
            </a:r>
            <a:endParaRPr lang="zh-CN" altLang="en-US">
              <a:solidFill>
                <a:srgbClr val="FFFF00"/>
              </a:solidFill>
            </a:endParaRPr>
          </a:p>
          <a:p>
            <a:endParaRPr lang="zh-CN" altLang="en-US">
              <a:solidFill>
                <a:srgbClr val="FFFF00"/>
              </a:solidFill>
            </a:endParaRPr>
          </a:p>
          <a:p>
            <a:r>
              <a:rPr lang="zh-CN" altLang="en-US">
                <a:solidFill>
                  <a:srgbClr val="FFFF00"/>
                </a:solidFill>
              </a:rPr>
              <a:t>对于成绩更细粒度的统计，建立以周为单位的成绩跟踪和对学习状况的干预</a:t>
            </a:r>
            <a:endParaRPr lang="zh-CN" altLang="en-US">
              <a:solidFill>
                <a:srgbClr val="FFFF00"/>
              </a:solidFill>
            </a:endParaRPr>
          </a:p>
          <a:p>
            <a:endParaRPr lang="zh-CN" altLang="en-US">
              <a:solidFill>
                <a:srgbClr val="FFFF00"/>
              </a:solidFill>
            </a:endParaRPr>
          </a:p>
          <a:p>
            <a:r>
              <a:rPr lang="zh-CN" altLang="en-US">
                <a:solidFill>
                  <a:srgbClr val="FFFF00"/>
                </a:solidFill>
              </a:rPr>
              <a:t>增加两云（公有云，私有云）两屏（大屏，小屏）的支持，</a:t>
            </a:r>
            <a:r>
              <a:rPr lang="zh-CN" altLang="en-US">
                <a:solidFill>
                  <a:srgbClr val="FFFF00"/>
                </a:solidFill>
                <a:sym typeface="+mn-ea"/>
              </a:rPr>
              <a:t>使用现有后台数据，开发移动端</a:t>
            </a:r>
            <a:r>
              <a:rPr lang="en-US" altLang="zh-CN">
                <a:solidFill>
                  <a:srgbClr val="FFFF00"/>
                </a:solidFill>
                <a:sym typeface="+mn-ea"/>
              </a:rPr>
              <a:t>App</a:t>
            </a:r>
            <a:r>
              <a:rPr lang="zh-CN" altLang="en-US">
                <a:solidFill>
                  <a:srgbClr val="FFFF00"/>
                </a:solidFill>
                <a:sym typeface="+mn-ea"/>
              </a:rPr>
              <a:t>，方便在手机和平板上阅览数据</a:t>
            </a:r>
            <a:endParaRPr lang="zh-CN" altLang="en-US">
              <a:solidFill>
                <a:srgbClr val="FFFF00"/>
              </a:solidFill>
              <a:sym typeface="+mn-ea"/>
            </a:endParaRPr>
          </a:p>
          <a:p>
            <a:endParaRPr lang="zh-CN" altLang="en-US">
              <a:solidFill>
                <a:srgbClr val="FFFF00"/>
              </a:solidFill>
            </a:endParaRPr>
          </a:p>
          <a:p>
            <a:r>
              <a:rPr lang="zh-CN" altLang="en-US">
                <a:solidFill>
                  <a:srgbClr val="FFFF00"/>
                </a:solidFill>
              </a:rPr>
              <a:t>产生的数据和系统的对接，例如考勤和消费数据</a:t>
            </a:r>
            <a:r>
              <a:rPr lang="zh-CN" altLang="en-US">
                <a:solidFill>
                  <a:srgbClr val="FFFF00"/>
                </a:solidFill>
                <a:sym typeface="+mn-ea"/>
              </a:rPr>
              <a:t>实时数据的展示</a:t>
            </a:r>
            <a:endParaRPr lang="zh-CN" altLang="en-US">
              <a:solidFill>
                <a:srgbClr val="FFFF00"/>
              </a:solidFill>
              <a:sym typeface="+mn-ea"/>
            </a:endParaRPr>
          </a:p>
          <a:p>
            <a:endParaRPr lang="zh-CN" altLang="en-US">
              <a:solidFill>
                <a:srgbClr val="FFFF00"/>
              </a:solidFill>
            </a:endParaRPr>
          </a:p>
          <a:p>
            <a:r>
              <a:rPr lang="zh-CN" altLang="en-US">
                <a:solidFill>
                  <a:srgbClr val="FFFF00"/>
                </a:solidFill>
              </a:rPr>
              <a:t>权限控制，不同角色可以访问的页面是不同的，保护个人隐私</a:t>
            </a:r>
            <a:endParaRPr lang="zh-CN" altLang="en-US">
              <a:solidFill>
                <a:srgbClr val="FFFF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03605" y="2226310"/>
            <a:ext cx="10507345" cy="1938020"/>
          </a:xfrm>
          <a:prstGeom prst="rect">
            <a:avLst/>
          </a:prstGeom>
          <a:noFill/>
        </p:spPr>
        <p:txBody>
          <a:bodyPr wrap="square" rtlCol="0">
            <a:spAutoFit/>
          </a:bodyPr>
          <a:p>
            <a:pPr algn="ctr"/>
            <a:r>
              <a:rPr lang="zh-CN" altLang="en-US" sz="4000">
                <a:solidFill>
                  <a:schemeClr val="accent4"/>
                </a:solidFill>
              </a:rPr>
              <a:t>感谢宁波市教育局和阿里云</a:t>
            </a:r>
            <a:endParaRPr lang="zh-CN" altLang="en-US" sz="4000">
              <a:solidFill>
                <a:schemeClr val="accent4"/>
              </a:solidFill>
            </a:endParaRPr>
          </a:p>
          <a:p>
            <a:pPr algn="ctr"/>
            <a:r>
              <a:rPr lang="zh-CN" altLang="en-US" sz="4000">
                <a:solidFill>
                  <a:schemeClr val="accent4"/>
                </a:solidFill>
              </a:rPr>
              <a:t>提供数据和比赛平台</a:t>
            </a:r>
            <a:endParaRPr lang="zh-CN" altLang="en-US" sz="4000">
              <a:solidFill>
                <a:schemeClr val="accent4"/>
              </a:solidFill>
            </a:endParaRPr>
          </a:p>
          <a:p>
            <a:pPr algn="ctr"/>
            <a:r>
              <a:rPr lang="zh-CN" altLang="en-US" sz="4000">
                <a:solidFill>
                  <a:schemeClr val="accent4"/>
                </a:solidFill>
              </a:rPr>
              <a:t>感谢队友们共同努力才有了这个作品</a:t>
            </a:r>
            <a:endParaRPr lang="zh-CN" altLang="en-US" sz="4000">
              <a:solidFill>
                <a:schemeClr val="accent4"/>
              </a:solidFill>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131935" y="675005"/>
            <a:ext cx="2252980" cy="706755"/>
          </a:xfrm>
          <a:prstGeom prst="rect">
            <a:avLst/>
          </a:prstGeom>
          <a:noFill/>
        </p:spPr>
        <p:txBody>
          <a:bodyPr wrap="square" rtlCol="0">
            <a:spAutoFit/>
          </a:bodyPr>
          <a:p>
            <a:r>
              <a:rPr lang="zh-CN" altLang="en-US" sz="4000">
                <a:solidFill>
                  <a:schemeClr val="accent4">
                    <a:lumMod val="40000"/>
                    <a:lumOff val="60000"/>
                  </a:schemeClr>
                </a:solidFill>
              </a:rPr>
              <a:t>技术堆栈</a:t>
            </a:r>
            <a:endParaRPr lang="zh-CN" altLang="en-US" sz="4000">
              <a:solidFill>
                <a:schemeClr val="accent4">
                  <a:lumMod val="40000"/>
                  <a:lumOff val="60000"/>
                </a:schemeClr>
              </a:solidFill>
            </a:endParaRPr>
          </a:p>
        </p:txBody>
      </p:sp>
      <p:pic>
        <p:nvPicPr>
          <p:cNvPr id="2" name="图片 1"/>
          <p:cNvPicPr>
            <a:picLocks noChangeAspect="1"/>
          </p:cNvPicPr>
          <p:nvPr/>
        </p:nvPicPr>
        <p:blipFill>
          <a:blip r:embed="rId1"/>
          <a:stretch>
            <a:fillRect/>
          </a:stretch>
        </p:blipFill>
        <p:spPr>
          <a:xfrm>
            <a:off x="1908175" y="1557020"/>
            <a:ext cx="1819275" cy="1524000"/>
          </a:xfrm>
          <a:prstGeom prst="rect">
            <a:avLst/>
          </a:prstGeom>
        </p:spPr>
      </p:pic>
      <p:pic>
        <p:nvPicPr>
          <p:cNvPr id="3" name="图片 2"/>
          <p:cNvPicPr>
            <a:picLocks noChangeAspect="1"/>
          </p:cNvPicPr>
          <p:nvPr/>
        </p:nvPicPr>
        <p:blipFill>
          <a:blip r:embed="rId2"/>
          <a:stretch>
            <a:fillRect/>
          </a:stretch>
        </p:blipFill>
        <p:spPr>
          <a:xfrm>
            <a:off x="8638540" y="1475105"/>
            <a:ext cx="1803400" cy="1688465"/>
          </a:xfrm>
          <a:prstGeom prst="rect">
            <a:avLst/>
          </a:prstGeom>
        </p:spPr>
      </p:pic>
      <p:pic>
        <p:nvPicPr>
          <p:cNvPr id="6" name="图片 5"/>
          <p:cNvPicPr>
            <a:picLocks noChangeAspect="1"/>
          </p:cNvPicPr>
          <p:nvPr/>
        </p:nvPicPr>
        <p:blipFill>
          <a:blip r:embed="rId3"/>
          <a:stretch>
            <a:fillRect/>
          </a:stretch>
        </p:blipFill>
        <p:spPr>
          <a:xfrm>
            <a:off x="2409825" y="4219575"/>
            <a:ext cx="4415155" cy="1400175"/>
          </a:xfrm>
          <a:prstGeom prst="rect">
            <a:avLst/>
          </a:prstGeom>
        </p:spPr>
      </p:pic>
      <p:sp>
        <p:nvSpPr>
          <p:cNvPr id="7" name="文本框 6"/>
          <p:cNvSpPr txBox="1"/>
          <p:nvPr/>
        </p:nvSpPr>
        <p:spPr>
          <a:xfrm>
            <a:off x="1549400" y="3248660"/>
            <a:ext cx="2887980" cy="922020"/>
          </a:xfrm>
          <a:prstGeom prst="rect">
            <a:avLst/>
          </a:prstGeom>
          <a:noFill/>
        </p:spPr>
        <p:txBody>
          <a:bodyPr wrap="square" rtlCol="0">
            <a:spAutoFit/>
          </a:bodyPr>
          <a:p>
            <a:r>
              <a:rPr lang="en-US" altLang="zh-CN">
                <a:solidFill>
                  <a:schemeClr val="accent4">
                    <a:lumMod val="40000"/>
                    <a:lumOff val="60000"/>
                  </a:schemeClr>
                </a:solidFill>
              </a:rPr>
              <a:t>Angular </a:t>
            </a:r>
            <a:r>
              <a:rPr lang="zh-CN" altLang="en-US">
                <a:solidFill>
                  <a:schemeClr val="accent4">
                    <a:lumMod val="40000"/>
                    <a:lumOff val="60000"/>
                  </a:schemeClr>
                </a:solidFill>
              </a:rPr>
              <a:t>前端框架</a:t>
            </a:r>
            <a:endParaRPr lang="zh-CN" altLang="en-US">
              <a:solidFill>
                <a:schemeClr val="accent4">
                  <a:lumMod val="40000"/>
                  <a:lumOff val="60000"/>
                </a:schemeClr>
              </a:solidFill>
            </a:endParaRPr>
          </a:p>
          <a:p>
            <a:r>
              <a:rPr lang="zh-CN" altLang="en-US">
                <a:solidFill>
                  <a:schemeClr val="accent4">
                    <a:lumMod val="40000"/>
                    <a:lumOff val="60000"/>
                  </a:schemeClr>
                </a:solidFill>
              </a:rPr>
              <a:t>首次加载之后，画面在本地操作，低延迟</a:t>
            </a:r>
            <a:endParaRPr lang="zh-CN" altLang="en-US">
              <a:solidFill>
                <a:schemeClr val="accent4">
                  <a:lumMod val="40000"/>
                  <a:lumOff val="60000"/>
                </a:schemeClr>
              </a:solidFill>
            </a:endParaRPr>
          </a:p>
        </p:txBody>
      </p:sp>
      <p:sp>
        <p:nvSpPr>
          <p:cNvPr id="8" name="文本框 7"/>
          <p:cNvSpPr txBox="1"/>
          <p:nvPr/>
        </p:nvSpPr>
        <p:spPr>
          <a:xfrm>
            <a:off x="8340090" y="3248660"/>
            <a:ext cx="2708910" cy="922020"/>
          </a:xfrm>
          <a:prstGeom prst="rect">
            <a:avLst/>
          </a:prstGeom>
          <a:noFill/>
        </p:spPr>
        <p:txBody>
          <a:bodyPr wrap="square" rtlCol="0">
            <a:spAutoFit/>
          </a:bodyPr>
          <a:p>
            <a:r>
              <a:rPr lang="en-US" altLang="zh-CN">
                <a:solidFill>
                  <a:schemeClr val="accent4">
                    <a:lumMod val="40000"/>
                    <a:lumOff val="60000"/>
                  </a:schemeClr>
                </a:solidFill>
              </a:rPr>
              <a:t>.NetCore</a:t>
            </a:r>
            <a:endParaRPr lang="zh-CN" altLang="en-US">
              <a:solidFill>
                <a:schemeClr val="accent4">
                  <a:lumMod val="40000"/>
                  <a:lumOff val="60000"/>
                </a:schemeClr>
              </a:solidFill>
            </a:endParaRPr>
          </a:p>
          <a:p>
            <a:r>
              <a:rPr lang="zh-CN" altLang="en-US">
                <a:solidFill>
                  <a:schemeClr val="accent4">
                    <a:lumMod val="40000"/>
                    <a:lumOff val="60000"/>
                  </a:schemeClr>
                </a:solidFill>
              </a:rPr>
              <a:t>面向对象语言，支持部署在多种环境下</a:t>
            </a:r>
            <a:endParaRPr lang="zh-CN" altLang="en-US">
              <a:solidFill>
                <a:schemeClr val="accent4">
                  <a:lumMod val="40000"/>
                  <a:lumOff val="60000"/>
                </a:schemeClr>
              </a:solidFill>
            </a:endParaRPr>
          </a:p>
        </p:txBody>
      </p:sp>
      <p:sp>
        <p:nvSpPr>
          <p:cNvPr id="9" name="文本框 8"/>
          <p:cNvSpPr txBox="1"/>
          <p:nvPr/>
        </p:nvSpPr>
        <p:spPr>
          <a:xfrm>
            <a:off x="3143885" y="5709285"/>
            <a:ext cx="2946400" cy="368300"/>
          </a:xfrm>
          <a:prstGeom prst="rect">
            <a:avLst/>
          </a:prstGeom>
          <a:noFill/>
        </p:spPr>
        <p:txBody>
          <a:bodyPr wrap="none" rtlCol="0">
            <a:spAutoFit/>
          </a:bodyPr>
          <a:p>
            <a:r>
              <a:rPr lang="en-US" altLang="zh-CN">
                <a:solidFill>
                  <a:schemeClr val="accent4">
                    <a:lumMod val="40000"/>
                    <a:lumOff val="60000"/>
                  </a:schemeClr>
                </a:solidFill>
              </a:rPr>
              <a:t>ECharts</a:t>
            </a:r>
            <a:r>
              <a:rPr lang="zh-CN" altLang="en-US">
                <a:solidFill>
                  <a:schemeClr val="accent4">
                    <a:lumMod val="40000"/>
                    <a:lumOff val="60000"/>
                  </a:schemeClr>
                </a:solidFill>
              </a:rPr>
              <a:t>丰富的图表展示功能</a:t>
            </a:r>
            <a:endParaRPr lang="zh-CN" altLang="en-US">
              <a:solidFill>
                <a:schemeClr val="accent4">
                  <a:lumMod val="40000"/>
                  <a:lumOff val="60000"/>
                </a:schemeClr>
              </a:solidFill>
            </a:endParaRPr>
          </a:p>
        </p:txBody>
      </p:sp>
      <p:pic>
        <p:nvPicPr>
          <p:cNvPr id="5" name="图片 4"/>
          <p:cNvPicPr>
            <a:picLocks noChangeAspect="1"/>
          </p:cNvPicPr>
          <p:nvPr/>
        </p:nvPicPr>
        <p:blipFill>
          <a:blip r:embed="rId4"/>
          <a:stretch>
            <a:fillRect/>
          </a:stretch>
        </p:blipFill>
        <p:spPr>
          <a:xfrm>
            <a:off x="5493385" y="1617980"/>
            <a:ext cx="1849120" cy="1691005"/>
          </a:xfrm>
          <a:prstGeom prst="rect">
            <a:avLst/>
          </a:prstGeom>
        </p:spPr>
      </p:pic>
      <p:sp>
        <p:nvSpPr>
          <p:cNvPr id="10" name="文本框 9"/>
          <p:cNvSpPr txBox="1"/>
          <p:nvPr/>
        </p:nvSpPr>
        <p:spPr>
          <a:xfrm>
            <a:off x="5053965" y="3387090"/>
            <a:ext cx="3010535" cy="645160"/>
          </a:xfrm>
          <a:prstGeom prst="rect">
            <a:avLst/>
          </a:prstGeom>
          <a:noFill/>
        </p:spPr>
        <p:txBody>
          <a:bodyPr wrap="square" rtlCol="0">
            <a:spAutoFit/>
          </a:bodyPr>
          <a:p>
            <a:r>
              <a:rPr lang="en-US" altLang="zh-CN">
                <a:solidFill>
                  <a:schemeClr val="accent4">
                    <a:lumMod val="40000"/>
                    <a:lumOff val="60000"/>
                  </a:schemeClr>
                </a:solidFill>
              </a:rPr>
              <a:t>python</a:t>
            </a:r>
            <a:endParaRPr lang="zh-CN" altLang="en-US">
              <a:solidFill>
                <a:schemeClr val="accent4">
                  <a:lumMod val="40000"/>
                  <a:lumOff val="60000"/>
                </a:schemeClr>
              </a:solidFill>
            </a:endParaRPr>
          </a:p>
          <a:p>
            <a:r>
              <a:rPr lang="zh-CN" altLang="en-US">
                <a:solidFill>
                  <a:schemeClr val="accent4">
                    <a:lumMod val="40000"/>
                    <a:lumOff val="60000"/>
                  </a:schemeClr>
                </a:solidFill>
              </a:rPr>
              <a:t>机器学习和数据抓取用语言</a:t>
            </a:r>
            <a:endParaRPr lang="zh-CN" altLang="en-US">
              <a:solidFill>
                <a:schemeClr val="accent4">
                  <a:lumMod val="40000"/>
                  <a:lumOff val="60000"/>
                </a:schemeClr>
              </a:solidFill>
            </a:endParaRPr>
          </a:p>
        </p:txBody>
      </p:sp>
      <p:pic>
        <p:nvPicPr>
          <p:cNvPr id="11" name="图片 10"/>
          <p:cNvPicPr>
            <a:picLocks noChangeAspect="1"/>
          </p:cNvPicPr>
          <p:nvPr/>
        </p:nvPicPr>
        <p:blipFill>
          <a:blip r:embed="rId5"/>
          <a:stretch>
            <a:fillRect/>
          </a:stretch>
        </p:blipFill>
        <p:spPr>
          <a:xfrm>
            <a:off x="7438390" y="4170680"/>
            <a:ext cx="1539240" cy="1497965"/>
          </a:xfrm>
          <a:prstGeom prst="rect">
            <a:avLst/>
          </a:prstGeom>
        </p:spPr>
      </p:pic>
      <p:sp>
        <p:nvSpPr>
          <p:cNvPr id="12" name="文本框 11"/>
          <p:cNvSpPr txBox="1"/>
          <p:nvPr/>
        </p:nvSpPr>
        <p:spPr>
          <a:xfrm>
            <a:off x="7491730" y="5709285"/>
            <a:ext cx="1432560" cy="368300"/>
          </a:xfrm>
          <a:prstGeom prst="rect">
            <a:avLst/>
          </a:prstGeom>
          <a:noFill/>
        </p:spPr>
        <p:txBody>
          <a:bodyPr wrap="none" rtlCol="0">
            <a:spAutoFit/>
          </a:bodyPr>
          <a:p>
            <a:r>
              <a:rPr lang="en-US" altLang="zh-CN">
                <a:solidFill>
                  <a:schemeClr val="accent4">
                    <a:lumMod val="40000"/>
                    <a:lumOff val="60000"/>
                  </a:schemeClr>
                </a:solidFill>
              </a:rPr>
              <a:t>ECS</a:t>
            </a:r>
            <a:r>
              <a:rPr lang="zh-CN" altLang="en-US">
                <a:solidFill>
                  <a:schemeClr val="accent4">
                    <a:lumMod val="40000"/>
                    <a:lumOff val="60000"/>
                  </a:schemeClr>
                </a:solidFill>
              </a:rPr>
              <a:t>云服务器</a:t>
            </a:r>
            <a:endParaRPr lang="zh-CN" altLang="en-US">
              <a:solidFill>
                <a:schemeClr val="accent4">
                  <a:lumMod val="40000"/>
                  <a:lumOff val="60000"/>
                </a:schemeClr>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996045" y="741045"/>
            <a:ext cx="2252980" cy="706755"/>
          </a:xfrm>
          <a:prstGeom prst="rect">
            <a:avLst/>
          </a:prstGeom>
          <a:noFill/>
        </p:spPr>
        <p:txBody>
          <a:bodyPr wrap="square" rtlCol="0">
            <a:spAutoFit/>
          </a:bodyPr>
          <a:p>
            <a:r>
              <a:rPr lang="zh-CN" altLang="en-US" sz="4000">
                <a:solidFill>
                  <a:schemeClr val="accent4">
                    <a:lumMod val="40000"/>
                    <a:lumOff val="60000"/>
                  </a:schemeClr>
                </a:solidFill>
              </a:rPr>
              <a:t>数据准备</a:t>
            </a:r>
            <a:endParaRPr lang="zh-CN" altLang="en-US" sz="4000">
              <a:solidFill>
                <a:schemeClr val="accent4">
                  <a:lumMod val="40000"/>
                  <a:lumOff val="60000"/>
                </a:schemeClr>
              </a:solidFill>
            </a:endParaRPr>
          </a:p>
        </p:txBody>
      </p:sp>
      <p:pic>
        <p:nvPicPr>
          <p:cNvPr id="2" name="图片 1"/>
          <p:cNvPicPr>
            <a:picLocks noChangeAspect="1"/>
          </p:cNvPicPr>
          <p:nvPr/>
        </p:nvPicPr>
        <p:blipFill>
          <a:blip r:embed="rId1"/>
          <a:stretch>
            <a:fillRect/>
          </a:stretch>
        </p:blipFill>
        <p:spPr>
          <a:xfrm>
            <a:off x="3365500" y="4329430"/>
            <a:ext cx="1195070" cy="1195070"/>
          </a:xfrm>
          <a:prstGeom prst="rect">
            <a:avLst/>
          </a:prstGeom>
        </p:spPr>
      </p:pic>
      <p:sp>
        <p:nvSpPr>
          <p:cNvPr id="5" name="文本框 4"/>
          <p:cNvSpPr txBox="1"/>
          <p:nvPr/>
        </p:nvSpPr>
        <p:spPr>
          <a:xfrm>
            <a:off x="2599055" y="5524500"/>
            <a:ext cx="2926080" cy="645160"/>
          </a:xfrm>
          <a:prstGeom prst="rect">
            <a:avLst/>
          </a:prstGeom>
          <a:noFill/>
        </p:spPr>
        <p:txBody>
          <a:bodyPr wrap="none" rtlCol="0">
            <a:spAutoFit/>
          </a:bodyPr>
          <a:p>
            <a:pPr algn="ctr"/>
            <a:r>
              <a:rPr lang="zh-CN" altLang="en-US">
                <a:solidFill>
                  <a:srgbClr val="FFFF00"/>
                </a:solidFill>
              </a:rPr>
              <a:t>数据抓取</a:t>
            </a:r>
            <a:endParaRPr lang="zh-CN" altLang="en-US">
              <a:solidFill>
                <a:srgbClr val="FFFF00"/>
              </a:solidFill>
            </a:endParaRPr>
          </a:p>
          <a:p>
            <a:r>
              <a:rPr lang="zh-CN" altLang="en-US">
                <a:solidFill>
                  <a:srgbClr val="FFFF00"/>
                </a:solidFill>
              </a:rPr>
              <a:t>天气数据和浙江省行政区域</a:t>
            </a:r>
            <a:endParaRPr lang="zh-CN" altLang="en-US">
              <a:solidFill>
                <a:srgbClr val="FFFF00"/>
              </a:solidFill>
            </a:endParaRPr>
          </a:p>
        </p:txBody>
      </p:sp>
      <p:pic>
        <p:nvPicPr>
          <p:cNvPr id="6" name="图片 5"/>
          <p:cNvPicPr>
            <a:picLocks noChangeAspect="1"/>
          </p:cNvPicPr>
          <p:nvPr/>
        </p:nvPicPr>
        <p:blipFill>
          <a:blip r:embed="rId2"/>
          <a:stretch>
            <a:fillRect/>
          </a:stretch>
        </p:blipFill>
        <p:spPr>
          <a:xfrm>
            <a:off x="3365500" y="1739265"/>
            <a:ext cx="1201420" cy="1201420"/>
          </a:xfrm>
          <a:prstGeom prst="rect">
            <a:avLst/>
          </a:prstGeom>
        </p:spPr>
      </p:pic>
      <p:sp>
        <p:nvSpPr>
          <p:cNvPr id="7" name="文本框 6"/>
          <p:cNvSpPr txBox="1"/>
          <p:nvPr/>
        </p:nvSpPr>
        <p:spPr>
          <a:xfrm>
            <a:off x="1438275" y="3035300"/>
            <a:ext cx="4886960" cy="1198880"/>
          </a:xfrm>
          <a:prstGeom prst="rect">
            <a:avLst/>
          </a:prstGeom>
          <a:noFill/>
        </p:spPr>
        <p:txBody>
          <a:bodyPr wrap="square" rtlCol="0">
            <a:spAutoFit/>
          </a:bodyPr>
          <a:p>
            <a:pPr algn="ctr"/>
            <a:r>
              <a:rPr lang="zh-CN" altLang="en-US">
                <a:solidFill>
                  <a:srgbClr val="FFFF00"/>
                </a:solidFill>
              </a:rPr>
              <a:t>数据整理</a:t>
            </a:r>
            <a:endParaRPr lang="zh-CN" altLang="en-US">
              <a:solidFill>
                <a:srgbClr val="FFFF00"/>
              </a:solidFill>
            </a:endParaRPr>
          </a:p>
          <a:p>
            <a:pPr algn="ctr"/>
            <a:r>
              <a:rPr lang="zh-CN" altLang="en-US">
                <a:solidFill>
                  <a:srgbClr val="FFFF00"/>
                </a:solidFill>
              </a:rPr>
              <a:t>各个时期的</a:t>
            </a:r>
            <a:r>
              <a:rPr lang="zh-CN" altLang="en-US">
                <a:solidFill>
                  <a:srgbClr val="FFFF00"/>
                </a:solidFill>
                <a:sym typeface="+mn-ea"/>
              </a:rPr>
              <a:t>考勤</a:t>
            </a:r>
            <a:r>
              <a:rPr lang="zh-CN" altLang="en-US">
                <a:solidFill>
                  <a:srgbClr val="FFFF00"/>
                </a:solidFill>
              </a:rPr>
              <a:t>数据划分，找到设备更换断点</a:t>
            </a:r>
            <a:endParaRPr lang="zh-CN" altLang="en-US">
              <a:solidFill>
                <a:srgbClr val="FFFF00"/>
              </a:solidFill>
            </a:endParaRPr>
          </a:p>
          <a:p>
            <a:pPr algn="ctr"/>
            <a:r>
              <a:rPr lang="zh-CN" altLang="en-US">
                <a:solidFill>
                  <a:srgbClr val="FFFF00"/>
                </a:solidFill>
              </a:rPr>
              <a:t>考勤对应表的默认信息的修改</a:t>
            </a:r>
            <a:endParaRPr lang="zh-CN" altLang="en-US">
              <a:solidFill>
                <a:srgbClr val="FFFF00"/>
              </a:solidFill>
            </a:endParaRPr>
          </a:p>
          <a:p>
            <a:pPr algn="ctr"/>
            <a:r>
              <a:rPr lang="zh-CN" altLang="en-US">
                <a:solidFill>
                  <a:srgbClr val="FFFF00"/>
                </a:solidFill>
              </a:rPr>
              <a:t>将学生姓名从 某某 改为 同学，有温度的系统</a:t>
            </a:r>
            <a:endParaRPr lang="zh-CN" altLang="en-US">
              <a:solidFill>
                <a:srgbClr val="FFFF00"/>
              </a:solidFill>
            </a:endParaRPr>
          </a:p>
        </p:txBody>
      </p:sp>
      <p:pic>
        <p:nvPicPr>
          <p:cNvPr id="8" name="图片 7"/>
          <p:cNvPicPr>
            <a:picLocks noChangeAspect="1"/>
          </p:cNvPicPr>
          <p:nvPr/>
        </p:nvPicPr>
        <p:blipFill>
          <a:blip r:embed="rId3"/>
          <a:stretch>
            <a:fillRect/>
          </a:stretch>
        </p:blipFill>
        <p:spPr>
          <a:xfrm>
            <a:off x="8035925" y="1739900"/>
            <a:ext cx="1214755" cy="1200785"/>
          </a:xfrm>
          <a:prstGeom prst="rect">
            <a:avLst/>
          </a:prstGeom>
        </p:spPr>
      </p:pic>
      <p:sp>
        <p:nvSpPr>
          <p:cNvPr id="9" name="文本框 8"/>
          <p:cNvSpPr txBox="1"/>
          <p:nvPr/>
        </p:nvSpPr>
        <p:spPr>
          <a:xfrm>
            <a:off x="6494780" y="3035300"/>
            <a:ext cx="4297680" cy="922020"/>
          </a:xfrm>
          <a:prstGeom prst="rect">
            <a:avLst/>
          </a:prstGeom>
          <a:noFill/>
        </p:spPr>
        <p:txBody>
          <a:bodyPr wrap="none" rtlCol="0">
            <a:spAutoFit/>
          </a:bodyPr>
          <a:p>
            <a:pPr algn="ctr"/>
            <a:r>
              <a:rPr lang="zh-CN" altLang="en-US">
                <a:solidFill>
                  <a:srgbClr val="FFFF00"/>
                </a:solidFill>
              </a:rPr>
              <a:t>数据缓存</a:t>
            </a:r>
            <a:endParaRPr lang="zh-CN" altLang="en-US">
              <a:solidFill>
                <a:srgbClr val="FFFF00"/>
              </a:solidFill>
            </a:endParaRPr>
          </a:p>
          <a:p>
            <a:r>
              <a:rPr lang="zh-CN" altLang="en-US">
                <a:solidFill>
                  <a:srgbClr val="FFFF00"/>
                </a:solidFill>
              </a:rPr>
              <a:t>个人月度消费情况，成绩排名等需要大量</a:t>
            </a:r>
            <a:endParaRPr lang="zh-CN" altLang="en-US">
              <a:solidFill>
                <a:srgbClr val="FFFF00"/>
              </a:solidFill>
            </a:endParaRPr>
          </a:p>
          <a:p>
            <a:r>
              <a:rPr lang="zh-CN" altLang="en-US">
                <a:solidFill>
                  <a:srgbClr val="FFFF00"/>
                </a:solidFill>
              </a:rPr>
              <a:t>聚合操作的数据，启动时就计算完毕</a:t>
            </a:r>
            <a:endParaRPr lang="zh-CN" altLang="en-US">
              <a:solidFill>
                <a:srgbClr val="FFFF00"/>
              </a:solidFill>
            </a:endParaRPr>
          </a:p>
        </p:txBody>
      </p:sp>
      <p:pic>
        <p:nvPicPr>
          <p:cNvPr id="10" name="图片 9"/>
          <p:cNvPicPr>
            <a:picLocks noChangeAspect="1"/>
          </p:cNvPicPr>
          <p:nvPr/>
        </p:nvPicPr>
        <p:blipFill>
          <a:blip r:embed="rId4"/>
          <a:stretch>
            <a:fillRect/>
          </a:stretch>
        </p:blipFill>
        <p:spPr>
          <a:xfrm>
            <a:off x="7981950" y="4126230"/>
            <a:ext cx="1322070" cy="1238885"/>
          </a:xfrm>
          <a:prstGeom prst="rect">
            <a:avLst/>
          </a:prstGeom>
        </p:spPr>
      </p:pic>
      <p:sp>
        <p:nvSpPr>
          <p:cNvPr id="11" name="文本框 10"/>
          <p:cNvSpPr txBox="1"/>
          <p:nvPr/>
        </p:nvSpPr>
        <p:spPr>
          <a:xfrm>
            <a:off x="6999605" y="5450205"/>
            <a:ext cx="3154680" cy="645160"/>
          </a:xfrm>
          <a:prstGeom prst="rect">
            <a:avLst/>
          </a:prstGeom>
          <a:noFill/>
        </p:spPr>
        <p:txBody>
          <a:bodyPr wrap="none" rtlCol="0">
            <a:spAutoFit/>
          </a:bodyPr>
          <a:p>
            <a:pPr algn="ctr"/>
            <a:r>
              <a:rPr lang="zh-CN" altLang="en-US">
                <a:solidFill>
                  <a:srgbClr val="FFFF00"/>
                </a:solidFill>
              </a:rPr>
              <a:t>数据取舍</a:t>
            </a:r>
            <a:endParaRPr lang="zh-CN" altLang="en-US">
              <a:solidFill>
                <a:srgbClr val="FFFF00"/>
              </a:solidFill>
            </a:endParaRPr>
          </a:p>
          <a:p>
            <a:r>
              <a:rPr lang="zh-CN" altLang="en-US">
                <a:solidFill>
                  <a:srgbClr val="FFFF00"/>
                </a:solidFill>
              </a:rPr>
              <a:t>舍弃无法找到对应学生的成绩</a:t>
            </a:r>
            <a:endParaRPr lang="zh-CN" altLang="en-US">
              <a:solidFill>
                <a:srgbClr val="FF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4" name="文本框 3"/>
          <p:cNvSpPr txBox="1"/>
          <p:nvPr/>
        </p:nvSpPr>
        <p:spPr>
          <a:xfrm>
            <a:off x="7418070" y="751840"/>
            <a:ext cx="3949700" cy="706755"/>
          </a:xfrm>
          <a:prstGeom prst="rect">
            <a:avLst/>
          </a:prstGeom>
          <a:noFill/>
        </p:spPr>
        <p:txBody>
          <a:bodyPr wrap="square" rtlCol="0">
            <a:spAutoFit/>
          </a:bodyPr>
          <a:p>
            <a:r>
              <a:rPr lang="zh-CN" altLang="en-US" sz="4000">
                <a:solidFill>
                  <a:schemeClr val="accent4">
                    <a:lumMod val="40000"/>
                    <a:lumOff val="60000"/>
                  </a:schemeClr>
                </a:solidFill>
              </a:rPr>
              <a:t>维度领域划分</a:t>
            </a:r>
            <a:endParaRPr lang="zh-CN" altLang="en-US" sz="4000">
              <a:solidFill>
                <a:schemeClr val="accent4">
                  <a:lumMod val="40000"/>
                  <a:lumOff val="60000"/>
                </a:schemeClr>
              </a:solidFill>
            </a:endParaRPr>
          </a:p>
        </p:txBody>
      </p:sp>
      <p:pic>
        <p:nvPicPr>
          <p:cNvPr id="2" name="图片 1"/>
          <p:cNvPicPr>
            <a:picLocks noChangeAspect="1"/>
          </p:cNvPicPr>
          <p:nvPr/>
        </p:nvPicPr>
        <p:blipFill>
          <a:blip r:embed="rId1"/>
          <a:stretch>
            <a:fillRect/>
          </a:stretch>
        </p:blipFill>
        <p:spPr>
          <a:xfrm>
            <a:off x="2105660" y="1811020"/>
            <a:ext cx="2703195" cy="2496820"/>
          </a:xfrm>
          <a:prstGeom prst="rect">
            <a:avLst/>
          </a:prstGeom>
        </p:spPr>
      </p:pic>
      <p:pic>
        <p:nvPicPr>
          <p:cNvPr id="3" name="图片 2"/>
          <p:cNvPicPr>
            <a:picLocks noChangeAspect="1"/>
          </p:cNvPicPr>
          <p:nvPr/>
        </p:nvPicPr>
        <p:blipFill>
          <a:blip r:embed="rId2"/>
          <a:stretch>
            <a:fillRect/>
          </a:stretch>
        </p:blipFill>
        <p:spPr>
          <a:xfrm>
            <a:off x="5100320" y="1811020"/>
            <a:ext cx="2317750" cy="2507615"/>
          </a:xfrm>
          <a:prstGeom prst="rect">
            <a:avLst/>
          </a:prstGeom>
        </p:spPr>
      </p:pic>
      <p:pic>
        <p:nvPicPr>
          <p:cNvPr id="5" name="图片 4"/>
          <p:cNvPicPr>
            <a:picLocks noChangeAspect="1"/>
          </p:cNvPicPr>
          <p:nvPr/>
        </p:nvPicPr>
        <p:blipFill>
          <a:blip r:embed="rId3"/>
          <a:stretch>
            <a:fillRect/>
          </a:stretch>
        </p:blipFill>
        <p:spPr>
          <a:xfrm>
            <a:off x="7697470" y="1811020"/>
            <a:ext cx="2348865" cy="2486025"/>
          </a:xfrm>
          <a:prstGeom prst="rect">
            <a:avLst/>
          </a:prstGeom>
        </p:spPr>
      </p:pic>
      <p:sp>
        <p:nvSpPr>
          <p:cNvPr id="6" name="文本框 5"/>
          <p:cNvSpPr txBox="1"/>
          <p:nvPr/>
        </p:nvSpPr>
        <p:spPr>
          <a:xfrm>
            <a:off x="2106295" y="4681220"/>
            <a:ext cx="7940675" cy="922020"/>
          </a:xfrm>
          <a:prstGeom prst="rect">
            <a:avLst/>
          </a:prstGeom>
          <a:noFill/>
        </p:spPr>
        <p:txBody>
          <a:bodyPr wrap="square" rtlCol="0">
            <a:spAutoFit/>
          </a:bodyPr>
          <a:p>
            <a:r>
              <a:rPr lang="zh-CN" altLang="en-US">
                <a:solidFill>
                  <a:srgbClr val="FFFF00"/>
                </a:solidFill>
              </a:rPr>
              <a:t>性别，生源地，是否住校是关键的三个维度，</a:t>
            </a:r>
            <a:endParaRPr lang="zh-CN" altLang="en-US">
              <a:solidFill>
                <a:srgbClr val="FFFF00"/>
              </a:solidFill>
            </a:endParaRPr>
          </a:p>
          <a:p>
            <a:r>
              <a:rPr lang="zh-CN" altLang="en-US">
                <a:solidFill>
                  <a:srgbClr val="FFFF00"/>
                </a:solidFill>
              </a:rPr>
              <a:t>系统的大部分图表是围绕这三个维度展开的。</a:t>
            </a:r>
            <a:endParaRPr lang="zh-CN" altLang="en-US">
              <a:solidFill>
                <a:srgbClr val="FFFF00"/>
              </a:solidFill>
            </a:endParaRPr>
          </a:p>
          <a:p>
            <a:r>
              <a:rPr lang="zh-CN" altLang="en-US">
                <a:solidFill>
                  <a:srgbClr val="FFFF00"/>
                </a:solidFill>
              </a:rPr>
              <a:t>学生成绩，消费，考勤是三个主要的领域</a:t>
            </a:r>
            <a:endParaRPr lang="zh-CN" altLang="en-US">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156710" y="995045"/>
            <a:ext cx="2480310" cy="1527810"/>
          </a:xfrm>
          <a:prstGeom prst="rect">
            <a:avLst/>
          </a:prstGeom>
        </p:spPr>
      </p:pic>
      <p:sp>
        <p:nvSpPr>
          <p:cNvPr id="4" name="文本框 3"/>
          <p:cNvSpPr txBox="1"/>
          <p:nvPr/>
        </p:nvSpPr>
        <p:spPr>
          <a:xfrm>
            <a:off x="9112250" y="687705"/>
            <a:ext cx="2277110" cy="706755"/>
          </a:xfrm>
          <a:prstGeom prst="rect">
            <a:avLst/>
          </a:prstGeom>
          <a:noFill/>
        </p:spPr>
        <p:txBody>
          <a:bodyPr wrap="square" rtlCol="0">
            <a:spAutoFit/>
          </a:bodyPr>
          <a:p>
            <a:r>
              <a:rPr lang="zh-CN" altLang="en-US" sz="4000">
                <a:solidFill>
                  <a:schemeClr val="accent4">
                    <a:lumMod val="40000"/>
                    <a:lumOff val="60000"/>
                  </a:schemeClr>
                </a:solidFill>
              </a:rPr>
              <a:t>群体划分</a:t>
            </a:r>
            <a:endParaRPr lang="zh-CN" altLang="en-US" sz="4000">
              <a:solidFill>
                <a:schemeClr val="accent4">
                  <a:lumMod val="40000"/>
                  <a:lumOff val="60000"/>
                </a:schemeClr>
              </a:solidFill>
            </a:endParaRPr>
          </a:p>
        </p:txBody>
      </p:sp>
      <p:pic>
        <p:nvPicPr>
          <p:cNvPr id="3" name="图片 2"/>
          <p:cNvPicPr>
            <a:picLocks noChangeAspect="1"/>
          </p:cNvPicPr>
          <p:nvPr/>
        </p:nvPicPr>
        <p:blipFill>
          <a:blip r:embed="rId2"/>
          <a:stretch>
            <a:fillRect/>
          </a:stretch>
        </p:blipFill>
        <p:spPr>
          <a:xfrm>
            <a:off x="2289175" y="3718560"/>
            <a:ext cx="1326515" cy="1000760"/>
          </a:xfrm>
          <a:prstGeom prst="rect">
            <a:avLst/>
          </a:prstGeom>
        </p:spPr>
      </p:pic>
      <p:pic>
        <p:nvPicPr>
          <p:cNvPr id="5" name="图片 4" descr="BaiYangCampus"/>
          <p:cNvPicPr>
            <a:picLocks noChangeAspect="1"/>
          </p:cNvPicPr>
          <p:nvPr/>
        </p:nvPicPr>
        <p:blipFill>
          <a:blip r:embed="rId3"/>
          <a:stretch>
            <a:fillRect/>
          </a:stretch>
        </p:blipFill>
        <p:spPr>
          <a:xfrm>
            <a:off x="2289175" y="2522855"/>
            <a:ext cx="1647825" cy="1096645"/>
          </a:xfrm>
          <a:prstGeom prst="rect">
            <a:avLst/>
          </a:prstGeom>
        </p:spPr>
      </p:pic>
      <p:pic>
        <p:nvPicPr>
          <p:cNvPr id="6" name="图片 5" descr="EastCampus"/>
          <p:cNvPicPr>
            <a:picLocks noChangeAspect="1"/>
          </p:cNvPicPr>
          <p:nvPr/>
        </p:nvPicPr>
        <p:blipFill>
          <a:blip r:embed="rId4"/>
          <a:stretch>
            <a:fillRect/>
          </a:stretch>
        </p:blipFill>
        <p:spPr>
          <a:xfrm>
            <a:off x="6746240" y="2511425"/>
            <a:ext cx="1688465" cy="1120140"/>
          </a:xfrm>
          <a:prstGeom prst="rect">
            <a:avLst/>
          </a:prstGeom>
        </p:spPr>
      </p:pic>
      <p:pic>
        <p:nvPicPr>
          <p:cNvPr id="7" name="图片 6"/>
          <p:cNvPicPr>
            <a:picLocks noChangeAspect="1"/>
          </p:cNvPicPr>
          <p:nvPr/>
        </p:nvPicPr>
        <p:blipFill>
          <a:blip r:embed="rId2"/>
          <a:stretch>
            <a:fillRect/>
          </a:stretch>
        </p:blipFill>
        <p:spPr>
          <a:xfrm>
            <a:off x="878205" y="3718560"/>
            <a:ext cx="1326515" cy="1000760"/>
          </a:xfrm>
          <a:prstGeom prst="rect">
            <a:avLst/>
          </a:prstGeom>
        </p:spPr>
      </p:pic>
      <p:pic>
        <p:nvPicPr>
          <p:cNvPr id="9" name="图片 8"/>
          <p:cNvPicPr>
            <a:picLocks noChangeAspect="1"/>
          </p:cNvPicPr>
          <p:nvPr/>
        </p:nvPicPr>
        <p:blipFill>
          <a:blip r:embed="rId2"/>
          <a:stretch>
            <a:fillRect/>
          </a:stretch>
        </p:blipFill>
        <p:spPr>
          <a:xfrm>
            <a:off x="3716020" y="3718560"/>
            <a:ext cx="1326515" cy="1000760"/>
          </a:xfrm>
          <a:prstGeom prst="rect">
            <a:avLst/>
          </a:prstGeom>
        </p:spPr>
      </p:pic>
      <p:pic>
        <p:nvPicPr>
          <p:cNvPr id="14" name="图片 13"/>
          <p:cNvPicPr>
            <a:picLocks noChangeAspect="1"/>
          </p:cNvPicPr>
          <p:nvPr/>
        </p:nvPicPr>
        <p:blipFill>
          <a:blip r:embed="rId2"/>
          <a:stretch>
            <a:fillRect/>
          </a:stretch>
        </p:blipFill>
        <p:spPr>
          <a:xfrm>
            <a:off x="6927215" y="3718560"/>
            <a:ext cx="1326515" cy="1000760"/>
          </a:xfrm>
          <a:prstGeom prst="rect">
            <a:avLst/>
          </a:prstGeom>
        </p:spPr>
      </p:pic>
      <p:pic>
        <p:nvPicPr>
          <p:cNvPr id="15" name="图片 14"/>
          <p:cNvPicPr>
            <a:picLocks noChangeAspect="1"/>
          </p:cNvPicPr>
          <p:nvPr/>
        </p:nvPicPr>
        <p:blipFill>
          <a:blip r:embed="rId2"/>
          <a:stretch>
            <a:fillRect/>
          </a:stretch>
        </p:blipFill>
        <p:spPr>
          <a:xfrm>
            <a:off x="5516245" y="3718560"/>
            <a:ext cx="1326515" cy="1000760"/>
          </a:xfrm>
          <a:prstGeom prst="rect">
            <a:avLst/>
          </a:prstGeom>
        </p:spPr>
      </p:pic>
      <p:pic>
        <p:nvPicPr>
          <p:cNvPr id="16" name="图片 15"/>
          <p:cNvPicPr>
            <a:picLocks noChangeAspect="1"/>
          </p:cNvPicPr>
          <p:nvPr/>
        </p:nvPicPr>
        <p:blipFill>
          <a:blip r:embed="rId2"/>
          <a:stretch>
            <a:fillRect/>
          </a:stretch>
        </p:blipFill>
        <p:spPr>
          <a:xfrm>
            <a:off x="8354060" y="3718560"/>
            <a:ext cx="1326515" cy="1000760"/>
          </a:xfrm>
          <a:prstGeom prst="rect">
            <a:avLst/>
          </a:prstGeom>
        </p:spPr>
      </p:pic>
      <p:pic>
        <p:nvPicPr>
          <p:cNvPr id="17" name="图片 16" descr="male"/>
          <p:cNvPicPr>
            <a:picLocks noChangeAspect="1"/>
          </p:cNvPicPr>
          <p:nvPr/>
        </p:nvPicPr>
        <p:blipFill>
          <a:blip r:embed="rId5"/>
          <a:stretch>
            <a:fillRect/>
          </a:stretch>
        </p:blipFill>
        <p:spPr>
          <a:xfrm>
            <a:off x="2586990" y="4832350"/>
            <a:ext cx="582295" cy="582295"/>
          </a:xfrm>
          <a:prstGeom prst="rect">
            <a:avLst/>
          </a:prstGeom>
        </p:spPr>
      </p:pic>
      <p:pic>
        <p:nvPicPr>
          <p:cNvPr id="18" name="图片 17" descr="female"/>
          <p:cNvPicPr>
            <a:picLocks noChangeAspect="1"/>
          </p:cNvPicPr>
          <p:nvPr/>
        </p:nvPicPr>
        <p:blipFill>
          <a:blip r:embed="rId6"/>
          <a:stretch>
            <a:fillRect/>
          </a:stretch>
        </p:blipFill>
        <p:spPr>
          <a:xfrm>
            <a:off x="3394710" y="4832350"/>
            <a:ext cx="582295" cy="582295"/>
          </a:xfrm>
          <a:prstGeom prst="rect">
            <a:avLst/>
          </a:prstGeom>
        </p:spPr>
      </p:pic>
      <p:pic>
        <p:nvPicPr>
          <p:cNvPr id="19" name="图片 18" descr="male"/>
          <p:cNvPicPr>
            <a:picLocks noChangeAspect="1"/>
          </p:cNvPicPr>
          <p:nvPr/>
        </p:nvPicPr>
        <p:blipFill>
          <a:blip r:embed="rId5"/>
          <a:stretch>
            <a:fillRect/>
          </a:stretch>
        </p:blipFill>
        <p:spPr>
          <a:xfrm>
            <a:off x="4088130" y="4832350"/>
            <a:ext cx="582295" cy="582295"/>
          </a:xfrm>
          <a:prstGeom prst="rect">
            <a:avLst/>
          </a:prstGeom>
        </p:spPr>
      </p:pic>
      <p:pic>
        <p:nvPicPr>
          <p:cNvPr id="20" name="图片 19" descr="female"/>
          <p:cNvPicPr>
            <a:picLocks noChangeAspect="1"/>
          </p:cNvPicPr>
          <p:nvPr/>
        </p:nvPicPr>
        <p:blipFill>
          <a:blip r:embed="rId6"/>
          <a:stretch>
            <a:fillRect/>
          </a:stretch>
        </p:blipFill>
        <p:spPr>
          <a:xfrm>
            <a:off x="4933950" y="4832350"/>
            <a:ext cx="582295" cy="582295"/>
          </a:xfrm>
          <a:prstGeom prst="rect">
            <a:avLst/>
          </a:prstGeom>
        </p:spPr>
      </p:pic>
      <p:pic>
        <p:nvPicPr>
          <p:cNvPr id="21" name="图片 20" descr="male"/>
          <p:cNvPicPr>
            <a:picLocks noChangeAspect="1"/>
          </p:cNvPicPr>
          <p:nvPr/>
        </p:nvPicPr>
        <p:blipFill>
          <a:blip r:embed="rId5"/>
          <a:stretch>
            <a:fillRect/>
          </a:stretch>
        </p:blipFill>
        <p:spPr>
          <a:xfrm>
            <a:off x="5649595" y="4832350"/>
            <a:ext cx="582295" cy="582295"/>
          </a:xfrm>
          <a:prstGeom prst="rect">
            <a:avLst/>
          </a:prstGeom>
        </p:spPr>
      </p:pic>
      <p:pic>
        <p:nvPicPr>
          <p:cNvPr id="22" name="图片 21" descr="female"/>
          <p:cNvPicPr>
            <a:picLocks noChangeAspect="1"/>
          </p:cNvPicPr>
          <p:nvPr/>
        </p:nvPicPr>
        <p:blipFill>
          <a:blip r:embed="rId6"/>
          <a:stretch>
            <a:fillRect/>
          </a:stretch>
        </p:blipFill>
        <p:spPr>
          <a:xfrm>
            <a:off x="6457315" y="4832350"/>
            <a:ext cx="582295" cy="582295"/>
          </a:xfrm>
          <a:prstGeom prst="rect">
            <a:avLst/>
          </a:prstGeom>
        </p:spPr>
      </p:pic>
      <p:pic>
        <p:nvPicPr>
          <p:cNvPr id="23" name="图片 22" descr="male"/>
          <p:cNvPicPr>
            <a:picLocks noChangeAspect="1"/>
          </p:cNvPicPr>
          <p:nvPr/>
        </p:nvPicPr>
        <p:blipFill>
          <a:blip r:embed="rId5"/>
          <a:stretch>
            <a:fillRect/>
          </a:stretch>
        </p:blipFill>
        <p:spPr>
          <a:xfrm>
            <a:off x="7150735" y="4832350"/>
            <a:ext cx="582295" cy="582295"/>
          </a:xfrm>
          <a:prstGeom prst="rect">
            <a:avLst/>
          </a:prstGeom>
        </p:spPr>
      </p:pic>
      <p:pic>
        <p:nvPicPr>
          <p:cNvPr id="24" name="图片 23" descr="female"/>
          <p:cNvPicPr>
            <a:picLocks noChangeAspect="1"/>
          </p:cNvPicPr>
          <p:nvPr/>
        </p:nvPicPr>
        <p:blipFill>
          <a:blip r:embed="rId6"/>
          <a:stretch>
            <a:fillRect/>
          </a:stretch>
        </p:blipFill>
        <p:spPr>
          <a:xfrm>
            <a:off x="7996555" y="4832350"/>
            <a:ext cx="582295" cy="582295"/>
          </a:xfrm>
          <a:prstGeom prst="rect">
            <a:avLst/>
          </a:prstGeom>
        </p:spPr>
      </p:pic>
      <p:sp>
        <p:nvSpPr>
          <p:cNvPr id="25" name="文本框 24"/>
          <p:cNvSpPr txBox="1"/>
          <p:nvPr/>
        </p:nvSpPr>
        <p:spPr>
          <a:xfrm>
            <a:off x="8142605" y="1470025"/>
            <a:ext cx="690880" cy="398780"/>
          </a:xfrm>
          <a:prstGeom prst="rect">
            <a:avLst/>
          </a:prstGeom>
          <a:noFill/>
        </p:spPr>
        <p:txBody>
          <a:bodyPr wrap="none" rtlCol="0">
            <a:spAutoFit/>
          </a:bodyPr>
          <a:p>
            <a:r>
              <a:rPr lang="zh-CN" altLang="en-US" sz="2000">
                <a:solidFill>
                  <a:schemeClr val="accent4">
                    <a:lumMod val="40000"/>
                    <a:lumOff val="60000"/>
                  </a:schemeClr>
                </a:solidFill>
              </a:rPr>
              <a:t>学校</a:t>
            </a:r>
            <a:endParaRPr lang="zh-CN" altLang="en-US" sz="2000">
              <a:solidFill>
                <a:schemeClr val="accent4">
                  <a:lumMod val="40000"/>
                  <a:lumOff val="60000"/>
                </a:schemeClr>
              </a:solidFill>
            </a:endParaRPr>
          </a:p>
        </p:txBody>
      </p:sp>
      <p:sp>
        <p:nvSpPr>
          <p:cNvPr id="26" name="文本框 25"/>
          <p:cNvSpPr txBox="1"/>
          <p:nvPr/>
        </p:nvSpPr>
        <p:spPr>
          <a:xfrm>
            <a:off x="9290685" y="2813685"/>
            <a:ext cx="690880" cy="398780"/>
          </a:xfrm>
          <a:prstGeom prst="rect">
            <a:avLst/>
          </a:prstGeom>
          <a:noFill/>
        </p:spPr>
        <p:txBody>
          <a:bodyPr wrap="none" rtlCol="0">
            <a:spAutoFit/>
          </a:bodyPr>
          <a:p>
            <a:r>
              <a:rPr lang="zh-CN" altLang="en-US" sz="2000">
                <a:solidFill>
                  <a:schemeClr val="accent4">
                    <a:lumMod val="40000"/>
                    <a:lumOff val="60000"/>
                  </a:schemeClr>
                </a:solidFill>
              </a:rPr>
              <a:t>校区</a:t>
            </a:r>
            <a:endParaRPr lang="zh-CN" altLang="en-US" sz="2000">
              <a:solidFill>
                <a:schemeClr val="accent4">
                  <a:lumMod val="40000"/>
                  <a:lumOff val="60000"/>
                </a:schemeClr>
              </a:solidFill>
            </a:endParaRPr>
          </a:p>
        </p:txBody>
      </p:sp>
      <p:sp>
        <p:nvSpPr>
          <p:cNvPr id="27" name="文本框 26"/>
          <p:cNvSpPr txBox="1"/>
          <p:nvPr/>
        </p:nvSpPr>
        <p:spPr>
          <a:xfrm>
            <a:off x="9936480" y="3950970"/>
            <a:ext cx="1452880" cy="706755"/>
          </a:xfrm>
          <a:prstGeom prst="rect">
            <a:avLst/>
          </a:prstGeom>
          <a:noFill/>
        </p:spPr>
        <p:txBody>
          <a:bodyPr wrap="none" rtlCol="0">
            <a:spAutoFit/>
          </a:bodyPr>
          <a:p>
            <a:pPr algn="ctr"/>
            <a:r>
              <a:rPr lang="zh-CN" altLang="en-US" sz="2000">
                <a:solidFill>
                  <a:schemeClr val="accent4">
                    <a:lumMod val="40000"/>
                    <a:lumOff val="60000"/>
                  </a:schemeClr>
                </a:solidFill>
              </a:rPr>
              <a:t>班级</a:t>
            </a:r>
            <a:endParaRPr lang="zh-CN" altLang="en-US" sz="2000">
              <a:solidFill>
                <a:schemeClr val="accent4">
                  <a:lumMod val="40000"/>
                  <a:lumOff val="60000"/>
                </a:schemeClr>
              </a:solidFill>
            </a:endParaRPr>
          </a:p>
          <a:p>
            <a:pPr algn="ctr"/>
            <a:r>
              <a:rPr lang="zh-CN" altLang="en-US" sz="2000">
                <a:solidFill>
                  <a:schemeClr val="accent4">
                    <a:lumMod val="40000"/>
                    <a:lumOff val="60000"/>
                  </a:schemeClr>
                </a:solidFill>
              </a:rPr>
              <a:t>（年级组）</a:t>
            </a:r>
            <a:endParaRPr lang="zh-CN" altLang="en-US" sz="2000">
              <a:solidFill>
                <a:schemeClr val="accent4">
                  <a:lumMod val="40000"/>
                  <a:lumOff val="60000"/>
                </a:schemeClr>
              </a:solidFill>
            </a:endParaRPr>
          </a:p>
        </p:txBody>
      </p:sp>
      <p:sp>
        <p:nvSpPr>
          <p:cNvPr id="28" name="文本框 27"/>
          <p:cNvSpPr txBox="1"/>
          <p:nvPr/>
        </p:nvSpPr>
        <p:spPr>
          <a:xfrm>
            <a:off x="10698480" y="5115560"/>
            <a:ext cx="690880" cy="398780"/>
          </a:xfrm>
          <a:prstGeom prst="rect">
            <a:avLst/>
          </a:prstGeom>
          <a:noFill/>
        </p:spPr>
        <p:txBody>
          <a:bodyPr wrap="none" rtlCol="0">
            <a:spAutoFit/>
          </a:bodyPr>
          <a:p>
            <a:r>
              <a:rPr lang="zh-CN" altLang="en-US" sz="2000">
                <a:solidFill>
                  <a:schemeClr val="accent4">
                    <a:lumMod val="40000"/>
                    <a:lumOff val="60000"/>
                  </a:schemeClr>
                </a:solidFill>
              </a:rPr>
              <a:t>学生</a:t>
            </a:r>
            <a:endParaRPr lang="zh-CN" altLang="en-US" sz="2000">
              <a:solidFill>
                <a:schemeClr val="accent4">
                  <a:lumMod val="40000"/>
                  <a:lumOff val="60000"/>
                </a:schemeClr>
              </a:solidFill>
            </a:endParaRPr>
          </a:p>
        </p:txBody>
      </p:sp>
      <p:sp>
        <p:nvSpPr>
          <p:cNvPr id="8" name="文本框 7"/>
          <p:cNvSpPr txBox="1"/>
          <p:nvPr/>
        </p:nvSpPr>
        <p:spPr>
          <a:xfrm>
            <a:off x="1979295" y="5600700"/>
            <a:ext cx="7923530" cy="368300"/>
          </a:xfrm>
          <a:prstGeom prst="rect">
            <a:avLst/>
          </a:prstGeom>
          <a:noFill/>
        </p:spPr>
        <p:txBody>
          <a:bodyPr wrap="square" rtlCol="0">
            <a:spAutoFit/>
          </a:bodyPr>
          <a:p>
            <a:r>
              <a:rPr lang="zh-CN" altLang="en-US">
                <a:solidFill>
                  <a:srgbClr val="FFFF00"/>
                </a:solidFill>
              </a:rPr>
              <a:t>系统尽可能保证每个群体都有 消费，考勤，成绩 各领域针对各个维度的统计</a:t>
            </a:r>
            <a:endParaRPr lang="zh-CN" altLang="en-US">
              <a:solidFill>
                <a:srgbClr val="FFFF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671560" y="628650"/>
            <a:ext cx="2825115" cy="706755"/>
          </a:xfrm>
          <a:prstGeom prst="rect">
            <a:avLst/>
          </a:prstGeom>
          <a:noFill/>
        </p:spPr>
        <p:txBody>
          <a:bodyPr wrap="square" rtlCol="0">
            <a:spAutoFit/>
          </a:bodyPr>
          <a:p>
            <a:r>
              <a:rPr lang="zh-CN" altLang="en-US" sz="4000">
                <a:solidFill>
                  <a:schemeClr val="accent4">
                    <a:lumMod val="40000"/>
                    <a:lumOff val="60000"/>
                  </a:schemeClr>
                </a:solidFill>
              </a:rPr>
              <a:t>自定义群体</a:t>
            </a:r>
            <a:endParaRPr lang="zh-CN" altLang="en-US" sz="4000">
              <a:solidFill>
                <a:schemeClr val="accent4">
                  <a:lumMod val="40000"/>
                  <a:lumOff val="60000"/>
                </a:schemeClr>
              </a:solidFill>
            </a:endParaRPr>
          </a:p>
        </p:txBody>
      </p:sp>
      <p:sp>
        <p:nvSpPr>
          <p:cNvPr id="3" name="文本框 2"/>
          <p:cNvSpPr txBox="1"/>
          <p:nvPr/>
        </p:nvSpPr>
        <p:spPr>
          <a:xfrm>
            <a:off x="2991485" y="5541645"/>
            <a:ext cx="5981700" cy="922020"/>
          </a:xfrm>
          <a:prstGeom prst="rect">
            <a:avLst/>
          </a:prstGeom>
          <a:noFill/>
        </p:spPr>
        <p:txBody>
          <a:bodyPr wrap="square" rtlCol="0">
            <a:spAutoFit/>
          </a:bodyPr>
          <a:p>
            <a:r>
              <a:rPr lang="zh-CN" altLang="en-US">
                <a:solidFill>
                  <a:schemeClr val="accent4">
                    <a:lumMod val="40000"/>
                    <a:lumOff val="60000"/>
                  </a:schemeClr>
                </a:solidFill>
              </a:rPr>
              <a:t>系统支持自已定义一个群体，获得这个群体的统计信息</a:t>
            </a:r>
            <a:endParaRPr lang="zh-CN" altLang="en-US">
              <a:solidFill>
                <a:schemeClr val="accent4">
                  <a:lumMod val="40000"/>
                  <a:lumOff val="60000"/>
                </a:schemeClr>
              </a:solidFill>
            </a:endParaRPr>
          </a:p>
          <a:p>
            <a:r>
              <a:rPr lang="zh-CN" altLang="en-US">
                <a:solidFill>
                  <a:schemeClr val="accent4">
                    <a:lumMod val="40000"/>
                    <a:lumOff val="60000"/>
                  </a:schemeClr>
                </a:solidFill>
                <a:sym typeface="+mn-ea"/>
              </a:rPr>
              <a:t>同时也支持两个自定义群体的可视化对比</a:t>
            </a:r>
            <a:endParaRPr lang="zh-CN" altLang="en-US">
              <a:solidFill>
                <a:schemeClr val="accent4">
                  <a:lumMod val="40000"/>
                  <a:lumOff val="60000"/>
                </a:schemeClr>
              </a:solidFill>
            </a:endParaRPr>
          </a:p>
          <a:p>
            <a:endParaRPr lang="zh-CN" altLang="en-US">
              <a:solidFill>
                <a:schemeClr val="accent4">
                  <a:lumMod val="40000"/>
                  <a:lumOff val="60000"/>
                </a:schemeClr>
              </a:solidFill>
            </a:endParaRPr>
          </a:p>
        </p:txBody>
      </p:sp>
      <p:pic>
        <p:nvPicPr>
          <p:cNvPr id="7" name="图片 6"/>
          <p:cNvPicPr>
            <a:picLocks noChangeAspect="1"/>
          </p:cNvPicPr>
          <p:nvPr/>
        </p:nvPicPr>
        <p:blipFill>
          <a:blip r:embed="rId1"/>
          <a:stretch>
            <a:fillRect/>
          </a:stretch>
        </p:blipFill>
        <p:spPr>
          <a:xfrm>
            <a:off x="2991485" y="1411605"/>
            <a:ext cx="5981700" cy="40341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656195" y="713740"/>
            <a:ext cx="3911600" cy="706755"/>
          </a:xfrm>
          <a:prstGeom prst="rect">
            <a:avLst/>
          </a:prstGeom>
          <a:noFill/>
        </p:spPr>
        <p:txBody>
          <a:bodyPr wrap="square" rtlCol="0">
            <a:spAutoFit/>
          </a:bodyPr>
          <a:p>
            <a:r>
              <a:rPr lang="zh-CN" altLang="en-US" sz="4000">
                <a:solidFill>
                  <a:schemeClr val="accent4">
                    <a:lumMod val="40000"/>
                    <a:lumOff val="60000"/>
                  </a:schemeClr>
                </a:solidFill>
              </a:rPr>
              <a:t>可视化群体对比</a:t>
            </a:r>
            <a:endParaRPr lang="zh-CN" altLang="en-US" sz="4000">
              <a:solidFill>
                <a:schemeClr val="accent4">
                  <a:lumMod val="40000"/>
                  <a:lumOff val="60000"/>
                </a:schemeClr>
              </a:solidFill>
            </a:endParaRPr>
          </a:p>
        </p:txBody>
      </p:sp>
      <p:sp>
        <p:nvSpPr>
          <p:cNvPr id="6" name="文本框 5"/>
          <p:cNvSpPr txBox="1"/>
          <p:nvPr/>
        </p:nvSpPr>
        <p:spPr>
          <a:xfrm>
            <a:off x="2049780" y="5511800"/>
            <a:ext cx="7901305" cy="645160"/>
          </a:xfrm>
          <a:prstGeom prst="rect">
            <a:avLst/>
          </a:prstGeom>
          <a:noFill/>
        </p:spPr>
        <p:txBody>
          <a:bodyPr wrap="square" rtlCol="0">
            <a:spAutoFit/>
          </a:bodyPr>
          <a:p>
            <a:pPr algn="l"/>
            <a:r>
              <a:rPr lang="zh-CN" altLang="en-US">
                <a:solidFill>
                  <a:srgbClr val="FFFF00"/>
                </a:solidFill>
              </a:rPr>
              <a:t>通过自定义群里可以挖掘出一点有趣的东西，例如高一住校生，男女比例和整体比例差不多，非住校生，女生比例高于男生。男生比较喜欢住校。</a:t>
            </a:r>
            <a:endParaRPr lang="zh-CN" altLang="en-US">
              <a:solidFill>
                <a:srgbClr val="FFFF00"/>
              </a:solidFill>
            </a:endParaRPr>
          </a:p>
        </p:txBody>
      </p:sp>
      <p:pic>
        <p:nvPicPr>
          <p:cNvPr id="3" name="图片 2" descr="图表对比"/>
          <p:cNvPicPr>
            <a:picLocks noChangeAspect="1"/>
          </p:cNvPicPr>
          <p:nvPr/>
        </p:nvPicPr>
        <p:blipFill>
          <a:blip r:embed="rId1"/>
          <a:stretch>
            <a:fillRect/>
          </a:stretch>
        </p:blipFill>
        <p:spPr>
          <a:xfrm>
            <a:off x="2484755" y="1420495"/>
            <a:ext cx="6666865" cy="4023360"/>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2942</Words>
  <Application>WPS 演示</Application>
  <PresentationFormat>宽屏</PresentationFormat>
  <Paragraphs>241</Paragraphs>
  <Slides>37</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37</vt:i4>
      </vt:variant>
    </vt:vector>
  </HeadingPairs>
  <TitlesOfParts>
    <vt:vector size="45" baseType="lpstr">
      <vt:lpstr>Arial</vt:lpstr>
      <vt:lpstr>宋体</vt:lpstr>
      <vt:lpstr>Wingdings</vt:lpstr>
      <vt:lpstr>微软雅黑</vt:lpstr>
      <vt:lpstr>Arial Unicode MS</vt:lpstr>
      <vt:lpstr>Calibri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Alibaba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卿和</dc:creator>
  <cp:lastModifiedBy>胡伟敏</cp:lastModifiedBy>
  <cp:revision>126</cp:revision>
  <dcterms:created xsi:type="dcterms:W3CDTF">2019-06-04T14:21:00Z</dcterms:created>
  <dcterms:modified xsi:type="dcterms:W3CDTF">2019-06-10T08:32:09Z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